
<file path=[Content_Types].xml><?xml version="1.0" encoding="utf-8"?>
<Types xmlns="http://schemas.openxmlformats.org/package/2006/content-types">
  <Default Extension="avi" ContentType="video/x-msvideo"/>
  <Default Extension="bin" ContentType="application/vnd.openxmlformats-officedocument.oleObject"/>
  <Default Extension="emf" ContentType="image/x-emf"/>
  <Default Extension="jpeg" ContentType="image/jpeg"/>
  <Default Extension="jpg" ContentType="image/jpeg"/>
  <Default Extension="mov" ContentType="video/quicktime"/>
  <Default Extension="png" ContentType="image/png"/>
  <Default Extension="rels" ContentType="application/vnd.openxmlformats-package.relationships+xml"/>
  <Default Extension="tiff" ContentType="image/tiff"/>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0" r:id="rId2"/>
  </p:sldMasterIdLst>
  <p:notesMasterIdLst>
    <p:notesMasterId r:id="rId31"/>
  </p:notesMasterIdLst>
  <p:sldIdLst>
    <p:sldId id="487" r:id="rId3"/>
    <p:sldId id="507" r:id="rId4"/>
    <p:sldId id="563" r:id="rId5"/>
    <p:sldId id="407" r:id="rId6"/>
    <p:sldId id="522" r:id="rId7"/>
    <p:sldId id="523" r:id="rId8"/>
    <p:sldId id="524" r:id="rId9"/>
    <p:sldId id="525" r:id="rId10"/>
    <p:sldId id="556" r:id="rId11"/>
    <p:sldId id="557" r:id="rId12"/>
    <p:sldId id="558" r:id="rId13"/>
    <p:sldId id="559" r:id="rId14"/>
    <p:sldId id="560" r:id="rId15"/>
    <p:sldId id="561" r:id="rId16"/>
    <p:sldId id="562" r:id="rId17"/>
    <p:sldId id="532" r:id="rId18"/>
    <p:sldId id="547" r:id="rId19"/>
    <p:sldId id="577" r:id="rId20"/>
    <p:sldId id="578" r:id="rId21"/>
    <p:sldId id="579" r:id="rId22"/>
    <p:sldId id="580" r:id="rId23"/>
    <p:sldId id="571" r:id="rId24"/>
    <p:sldId id="575" r:id="rId25"/>
    <p:sldId id="329" r:id="rId26"/>
    <p:sldId id="330" r:id="rId27"/>
    <p:sldId id="331" r:id="rId28"/>
    <p:sldId id="332" r:id="rId29"/>
    <p:sldId id="581"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978"/>
    <p:restoredTop sz="94694"/>
  </p:normalViewPr>
  <p:slideViewPr>
    <p:cSldViewPr snapToGrid="0" snapToObjects="1">
      <p:cViewPr varScale="1">
        <p:scale>
          <a:sx n="121" d="100"/>
          <a:sy n="121" d="100"/>
        </p:scale>
        <p:origin x="912"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tableStyles" Target="tableStyles.xml"/><Relationship Id="rId8"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EF4C836-458D-7049-9AAC-D805B190D85D}" type="datetimeFigureOut">
              <a:rPr lang="en-US" smtClean="0"/>
              <a:t>2/13/25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B6DE4C8-0267-7C42-83B9-C11BDD048B5A}" type="slidenum">
              <a:rPr lang="en-US" smtClean="0"/>
              <a:t>‹#›</a:t>
            </a:fld>
            <a:endParaRPr lang="en-US"/>
          </a:p>
        </p:txBody>
      </p:sp>
    </p:spTree>
    <p:extLst>
      <p:ext uri="{BB962C8B-B14F-4D97-AF65-F5344CB8AC3E}">
        <p14:creationId xmlns:p14="http://schemas.microsoft.com/office/powerpoint/2010/main" val="42085419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B6DE4C8-0267-7C42-83B9-C11BDD048B5A}" type="slidenum">
              <a:rPr lang="en-US" smtClean="0"/>
              <a:t>2</a:t>
            </a:fld>
            <a:endParaRPr lang="en-US"/>
          </a:p>
        </p:txBody>
      </p:sp>
    </p:spTree>
    <p:extLst>
      <p:ext uri="{BB962C8B-B14F-4D97-AF65-F5344CB8AC3E}">
        <p14:creationId xmlns:p14="http://schemas.microsoft.com/office/powerpoint/2010/main" val="27438759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39C15-9287-E043-9FD4-74688403192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7A24917-D326-744A-A056-D2260FE4246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299F09E-95D2-4A47-8AA2-D60469CA3B35}"/>
              </a:ext>
            </a:extLst>
          </p:cNvPr>
          <p:cNvSpPr>
            <a:spLocks noGrp="1"/>
          </p:cNvSpPr>
          <p:nvPr>
            <p:ph type="dt" sz="half" idx="10"/>
          </p:nvPr>
        </p:nvSpPr>
        <p:spPr/>
        <p:txBody>
          <a:bodyPr/>
          <a:lstStyle/>
          <a:p>
            <a:fld id="{032C4C84-B1BE-194D-AE8C-7238765069F2}" type="datetimeFigureOut">
              <a:rPr lang="en-US" smtClean="0"/>
              <a:t>2/13/25</a:t>
            </a:fld>
            <a:endParaRPr lang="en-US"/>
          </a:p>
        </p:txBody>
      </p:sp>
      <p:sp>
        <p:nvSpPr>
          <p:cNvPr id="5" name="Footer Placeholder 4">
            <a:extLst>
              <a:ext uri="{FF2B5EF4-FFF2-40B4-BE49-F238E27FC236}">
                <a16:creationId xmlns:a16="http://schemas.microsoft.com/office/drawing/2014/main" id="{54C72ACC-929A-9C42-A97C-55970EC006D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0B5CD27-8533-084B-96CC-9BD0F9EF2FF2}"/>
              </a:ext>
            </a:extLst>
          </p:cNvPr>
          <p:cNvSpPr>
            <a:spLocks noGrp="1"/>
          </p:cNvSpPr>
          <p:nvPr>
            <p:ph type="sldNum" sz="quarter" idx="12"/>
          </p:nvPr>
        </p:nvSpPr>
        <p:spPr/>
        <p:txBody>
          <a:bodyPr/>
          <a:lstStyle/>
          <a:p>
            <a:fld id="{F5C6706D-7703-7241-8DAD-CC5450B4125A}" type="slidenum">
              <a:rPr lang="en-US" smtClean="0"/>
              <a:t>‹#›</a:t>
            </a:fld>
            <a:endParaRPr lang="en-US"/>
          </a:p>
        </p:txBody>
      </p:sp>
    </p:spTree>
    <p:extLst>
      <p:ext uri="{BB962C8B-B14F-4D97-AF65-F5344CB8AC3E}">
        <p14:creationId xmlns:p14="http://schemas.microsoft.com/office/powerpoint/2010/main" val="14831879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11F595-19F9-5749-88F9-CA49437745C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495FA91-F6C1-6940-9BC2-7BED3CA67026}"/>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6A318B4-304C-D945-AC39-3C07AE5AB574}"/>
              </a:ext>
            </a:extLst>
          </p:cNvPr>
          <p:cNvSpPr>
            <a:spLocks noGrp="1"/>
          </p:cNvSpPr>
          <p:nvPr>
            <p:ph type="dt" sz="half" idx="10"/>
          </p:nvPr>
        </p:nvSpPr>
        <p:spPr/>
        <p:txBody>
          <a:bodyPr/>
          <a:lstStyle/>
          <a:p>
            <a:fld id="{032C4C84-B1BE-194D-AE8C-7238765069F2}" type="datetimeFigureOut">
              <a:rPr lang="en-US" smtClean="0"/>
              <a:t>2/13/25</a:t>
            </a:fld>
            <a:endParaRPr lang="en-US"/>
          </a:p>
        </p:txBody>
      </p:sp>
      <p:sp>
        <p:nvSpPr>
          <p:cNvPr id="5" name="Footer Placeholder 4">
            <a:extLst>
              <a:ext uri="{FF2B5EF4-FFF2-40B4-BE49-F238E27FC236}">
                <a16:creationId xmlns:a16="http://schemas.microsoft.com/office/drawing/2014/main" id="{4AB3B9D7-F0AB-FD43-A387-89D7EFF0E8B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892BFD8-F0E3-BE47-9AAB-4C7B963965B7}"/>
              </a:ext>
            </a:extLst>
          </p:cNvPr>
          <p:cNvSpPr>
            <a:spLocks noGrp="1"/>
          </p:cNvSpPr>
          <p:nvPr>
            <p:ph type="sldNum" sz="quarter" idx="12"/>
          </p:nvPr>
        </p:nvSpPr>
        <p:spPr/>
        <p:txBody>
          <a:bodyPr/>
          <a:lstStyle/>
          <a:p>
            <a:fld id="{F5C6706D-7703-7241-8DAD-CC5450B4125A}" type="slidenum">
              <a:rPr lang="en-US" smtClean="0"/>
              <a:t>‹#›</a:t>
            </a:fld>
            <a:endParaRPr lang="en-US"/>
          </a:p>
        </p:txBody>
      </p:sp>
    </p:spTree>
    <p:extLst>
      <p:ext uri="{BB962C8B-B14F-4D97-AF65-F5344CB8AC3E}">
        <p14:creationId xmlns:p14="http://schemas.microsoft.com/office/powerpoint/2010/main" val="13494011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A0FB094-D3D9-2E4E-9C53-AF38F818A52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8E77605-B471-384E-A632-81E746515BD1}"/>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800DDD-D873-6F4F-990B-2FB0218EA01B}"/>
              </a:ext>
            </a:extLst>
          </p:cNvPr>
          <p:cNvSpPr>
            <a:spLocks noGrp="1"/>
          </p:cNvSpPr>
          <p:nvPr>
            <p:ph type="dt" sz="half" idx="10"/>
          </p:nvPr>
        </p:nvSpPr>
        <p:spPr/>
        <p:txBody>
          <a:bodyPr/>
          <a:lstStyle/>
          <a:p>
            <a:fld id="{032C4C84-B1BE-194D-AE8C-7238765069F2}" type="datetimeFigureOut">
              <a:rPr lang="en-US" smtClean="0"/>
              <a:t>2/13/25</a:t>
            </a:fld>
            <a:endParaRPr lang="en-US"/>
          </a:p>
        </p:txBody>
      </p:sp>
      <p:sp>
        <p:nvSpPr>
          <p:cNvPr id="5" name="Footer Placeholder 4">
            <a:extLst>
              <a:ext uri="{FF2B5EF4-FFF2-40B4-BE49-F238E27FC236}">
                <a16:creationId xmlns:a16="http://schemas.microsoft.com/office/drawing/2014/main" id="{9171A7B0-30A6-2247-81DE-E1754DCDBD3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90081C0-66E4-4D4C-8819-953F6752A673}"/>
              </a:ext>
            </a:extLst>
          </p:cNvPr>
          <p:cNvSpPr>
            <a:spLocks noGrp="1"/>
          </p:cNvSpPr>
          <p:nvPr>
            <p:ph type="sldNum" sz="quarter" idx="12"/>
          </p:nvPr>
        </p:nvSpPr>
        <p:spPr/>
        <p:txBody>
          <a:bodyPr/>
          <a:lstStyle/>
          <a:p>
            <a:fld id="{F5C6706D-7703-7241-8DAD-CC5450B4125A}" type="slidenum">
              <a:rPr lang="en-US" smtClean="0"/>
              <a:t>‹#›</a:t>
            </a:fld>
            <a:endParaRPr lang="en-US"/>
          </a:p>
        </p:txBody>
      </p:sp>
    </p:spTree>
    <p:extLst>
      <p:ext uri="{BB962C8B-B14F-4D97-AF65-F5344CB8AC3E}">
        <p14:creationId xmlns:p14="http://schemas.microsoft.com/office/powerpoint/2010/main" val="40188261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endParaRPr lang="en-US" dirty="0"/>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lvl1pPr>
          </a:lstStyle>
          <a:p>
            <a:pPr>
              <a:defRPr/>
            </a:pPr>
            <a:fld id="{D6F3A803-A045-354B-887A-01433CE46FC2}" type="datetime1">
              <a:rPr lang="en-US" smtClean="0"/>
              <a:t>2/13/25</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1E82176-A547-F94B-AC51-D6E9C882CB88}" type="slidenum">
              <a:rPr lang="en-US"/>
              <a:pPr>
                <a:defRPr/>
              </a:pPr>
              <a:t>‹#›</a:t>
            </a:fld>
            <a:endParaRPr lang="en-US"/>
          </a:p>
        </p:txBody>
      </p:sp>
    </p:spTree>
    <p:extLst>
      <p:ext uri="{BB962C8B-B14F-4D97-AF65-F5344CB8AC3E}">
        <p14:creationId xmlns:p14="http://schemas.microsoft.com/office/powerpoint/2010/main" val="406963288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609600" y="2160495"/>
            <a:ext cx="10972800" cy="396567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pPr>
              <a:defRPr/>
            </a:pPr>
            <a:fld id="{C5BD04BF-9DC2-6341-92B2-BD109A2EF3B1}" type="datetime1">
              <a:rPr lang="en-US" smtClean="0"/>
              <a:t>2/13/25</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3FF2C605-4958-CF43-AA48-80339EFDB0AF}" type="slidenum">
              <a:rPr lang="en-US"/>
              <a:pPr>
                <a:defRPr/>
              </a:pPr>
              <a:t>‹#›</a:t>
            </a:fld>
            <a:endParaRPr lang="en-US"/>
          </a:p>
        </p:txBody>
      </p:sp>
    </p:spTree>
    <p:extLst>
      <p:ext uri="{BB962C8B-B14F-4D97-AF65-F5344CB8AC3E}">
        <p14:creationId xmlns:p14="http://schemas.microsoft.com/office/powerpoint/2010/main" val="14237531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endParaRPr lang="en-US" dirty="0"/>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lvl1pPr>
          </a:lstStyle>
          <a:p>
            <a:pPr>
              <a:defRPr/>
            </a:pPr>
            <a:fld id="{FB0FFBC7-3028-644D-986B-D9855CB74B38}" type="datetime1">
              <a:rPr lang="en-US" smtClean="0"/>
              <a:t>2/13/25</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DA6BD0F-ABBC-C14D-BC96-77BE126A748B}" type="slidenum">
              <a:rPr lang="en-US"/>
              <a:pPr>
                <a:defRPr/>
              </a:pPr>
              <a:t>‹#›</a:t>
            </a:fld>
            <a:endParaRPr lang="en-US"/>
          </a:p>
        </p:txBody>
      </p:sp>
    </p:spTree>
    <p:extLst>
      <p:ext uri="{BB962C8B-B14F-4D97-AF65-F5344CB8AC3E}">
        <p14:creationId xmlns:p14="http://schemas.microsoft.com/office/powerpoint/2010/main" val="248857193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968501"/>
            <a:ext cx="5384800" cy="41576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97600" y="1968501"/>
            <a:ext cx="5384800" cy="41576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3"/>
          <p:cNvSpPr>
            <a:spLocks noGrp="1"/>
          </p:cNvSpPr>
          <p:nvPr>
            <p:ph type="dt" sz="half" idx="10"/>
          </p:nvPr>
        </p:nvSpPr>
        <p:spPr/>
        <p:txBody>
          <a:bodyPr/>
          <a:lstStyle>
            <a:lvl1pPr>
              <a:defRPr/>
            </a:lvl1pPr>
          </a:lstStyle>
          <a:p>
            <a:pPr>
              <a:defRPr/>
            </a:pPr>
            <a:fld id="{2C3B8AE4-01F5-CC42-9C62-61BC6528368B}" type="datetime1">
              <a:rPr lang="en-US" smtClean="0"/>
              <a:t>2/13/25</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EC35E9FC-F6D5-0349-BBED-EA7D7A9BC49B}" type="slidenum">
              <a:rPr lang="en-US"/>
              <a:pPr>
                <a:defRPr/>
              </a:pPr>
              <a:t>‹#›</a:t>
            </a:fld>
            <a:endParaRPr lang="en-US"/>
          </a:p>
        </p:txBody>
      </p:sp>
    </p:spTree>
    <p:extLst>
      <p:ext uri="{BB962C8B-B14F-4D97-AF65-F5344CB8AC3E}">
        <p14:creationId xmlns:p14="http://schemas.microsoft.com/office/powerpoint/2010/main" val="198605908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pPr>
              <a:defRPr/>
            </a:pPr>
            <a:fld id="{77E49314-4A78-2444-9569-44EB70168344}" type="datetime1">
              <a:rPr lang="en-US" smtClean="0"/>
              <a:t>2/13/25</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BB5B94E0-5E06-6D42-A41D-50D581B40900}" type="slidenum">
              <a:rPr lang="en-US"/>
              <a:pPr>
                <a:defRPr/>
              </a:pPr>
              <a:t>‹#›</a:t>
            </a:fld>
            <a:endParaRPr lang="en-US"/>
          </a:p>
        </p:txBody>
      </p:sp>
    </p:spTree>
    <p:extLst>
      <p:ext uri="{BB962C8B-B14F-4D97-AF65-F5344CB8AC3E}">
        <p14:creationId xmlns:p14="http://schemas.microsoft.com/office/powerpoint/2010/main" val="307305889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fld id="{5BC22837-4683-B242-B000-BCEE30621787}" type="datetime1">
              <a:rPr lang="en-US" smtClean="0"/>
              <a:t>2/13/25</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C2AB7D4D-4E81-5B40-91F6-CF14C25F8623}" type="slidenum">
              <a:rPr lang="en-US"/>
              <a:pPr>
                <a:defRPr/>
              </a:pPr>
              <a:t>‹#›</a:t>
            </a:fld>
            <a:endParaRPr lang="en-US"/>
          </a:p>
        </p:txBody>
      </p:sp>
    </p:spTree>
    <p:extLst>
      <p:ext uri="{BB962C8B-B14F-4D97-AF65-F5344CB8AC3E}">
        <p14:creationId xmlns:p14="http://schemas.microsoft.com/office/powerpoint/2010/main" val="318271896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DCDAE926-7EF1-0B40-B57E-417D188A609C}" type="datetime1">
              <a:rPr lang="en-US" smtClean="0"/>
              <a:t>2/13/25</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B35B2FA7-4FDB-5643-811E-7991DEE50B01}" type="slidenum">
              <a:rPr lang="en-US"/>
              <a:pPr>
                <a:defRPr/>
              </a:pPr>
              <a:t>‹#›</a:t>
            </a:fld>
            <a:endParaRPr lang="en-US"/>
          </a:p>
        </p:txBody>
      </p:sp>
    </p:spTree>
    <p:extLst>
      <p:ext uri="{BB962C8B-B14F-4D97-AF65-F5344CB8AC3E}">
        <p14:creationId xmlns:p14="http://schemas.microsoft.com/office/powerpoint/2010/main" val="132846020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3"/>
          <p:cNvSpPr>
            <a:spLocks noGrp="1"/>
          </p:cNvSpPr>
          <p:nvPr>
            <p:ph type="dt" sz="half" idx="10"/>
          </p:nvPr>
        </p:nvSpPr>
        <p:spPr/>
        <p:txBody>
          <a:bodyPr/>
          <a:lstStyle>
            <a:lvl1pPr>
              <a:defRPr/>
            </a:lvl1pPr>
          </a:lstStyle>
          <a:p>
            <a:pPr>
              <a:defRPr/>
            </a:pPr>
            <a:fld id="{518D107B-B9C7-5B41-A168-55258AB95F52}" type="datetime1">
              <a:rPr lang="en-US" smtClean="0"/>
              <a:t>2/13/25</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91DD8B14-AE1E-054C-8668-93D0F0400A18}" type="slidenum">
              <a:rPr lang="en-US"/>
              <a:pPr>
                <a:defRPr/>
              </a:pPr>
              <a:t>‹#›</a:t>
            </a:fld>
            <a:endParaRPr lang="en-US"/>
          </a:p>
        </p:txBody>
      </p:sp>
    </p:spTree>
    <p:extLst>
      <p:ext uri="{BB962C8B-B14F-4D97-AF65-F5344CB8AC3E}">
        <p14:creationId xmlns:p14="http://schemas.microsoft.com/office/powerpoint/2010/main" val="2480101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984269-8D04-384C-8F94-E0DF933D3AA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A0EB2A3-6F46-2B4F-A8B9-C2946821A4B7}"/>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FBBFEB2-3972-8446-9F34-1CA032387DC2}"/>
              </a:ext>
            </a:extLst>
          </p:cNvPr>
          <p:cNvSpPr>
            <a:spLocks noGrp="1"/>
          </p:cNvSpPr>
          <p:nvPr>
            <p:ph type="dt" sz="half" idx="10"/>
          </p:nvPr>
        </p:nvSpPr>
        <p:spPr/>
        <p:txBody>
          <a:bodyPr/>
          <a:lstStyle/>
          <a:p>
            <a:fld id="{032C4C84-B1BE-194D-AE8C-7238765069F2}" type="datetimeFigureOut">
              <a:rPr lang="en-US" smtClean="0"/>
              <a:t>2/13/25</a:t>
            </a:fld>
            <a:endParaRPr lang="en-US"/>
          </a:p>
        </p:txBody>
      </p:sp>
      <p:sp>
        <p:nvSpPr>
          <p:cNvPr id="5" name="Footer Placeholder 4">
            <a:extLst>
              <a:ext uri="{FF2B5EF4-FFF2-40B4-BE49-F238E27FC236}">
                <a16:creationId xmlns:a16="http://schemas.microsoft.com/office/drawing/2014/main" id="{4DC5C465-E90B-AC4D-9377-890DDCC358D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CE5A722-F849-7F44-B1B5-6B5D1E7B6F8D}"/>
              </a:ext>
            </a:extLst>
          </p:cNvPr>
          <p:cNvSpPr>
            <a:spLocks noGrp="1"/>
          </p:cNvSpPr>
          <p:nvPr>
            <p:ph type="sldNum" sz="quarter" idx="12"/>
          </p:nvPr>
        </p:nvSpPr>
        <p:spPr/>
        <p:txBody>
          <a:bodyPr/>
          <a:lstStyle/>
          <a:p>
            <a:fld id="{F5C6706D-7703-7241-8DAD-CC5450B4125A}" type="slidenum">
              <a:rPr lang="en-US" smtClean="0"/>
              <a:t>‹#›</a:t>
            </a:fld>
            <a:endParaRPr lang="en-US"/>
          </a:p>
        </p:txBody>
      </p:sp>
    </p:spTree>
    <p:extLst>
      <p:ext uri="{BB962C8B-B14F-4D97-AF65-F5344CB8AC3E}">
        <p14:creationId xmlns:p14="http://schemas.microsoft.com/office/powerpoint/2010/main" val="295199420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endParaRPr lang="en-US" dirty="0"/>
          </a:p>
        </p:txBody>
      </p:sp>
      <p:sp>
        <p:nvSpPr>
          <p:cNvPr id="3" name="Picture Placeholder 2"/>
          <p:cNvSpPr>
            <a:spLocks noGrp="1"/>
          </p:cNvSpPr>
          <p:nvPr>
            <p:ph type="pic" idx="1"/>
          </p:nvPr>
        </p:nvSpPr>
        <p:spPr>
          <a:xfrm>
            <a:off x="2389717" y="612775"/>
            <a:ext cx="73152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en-US" noProof="0" dirty="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3"/>
          <p:cNvSpPr>
            <a:spLocks noGrp="1"/>
          </p:cNvSpPr>
          <p:nvPr>
            <p:ph type="dt" sz="half" idx="10"/>
          </p:nvPr>
        </p:nvSpPr>
        <p:spPr/>
        <p:txBody>
          <a:bodyPr/>
          <a:lstStyle>
            <a:lvl1pPr>
              <a:defRPr/>
            </a:lvl1pPr>
          </a:lstStyle>
          <a:p>
            <a:pPr>
              <a:defRPr/>
            </a:pPr>
            <a:fld id="{3AD92D36-EE82-3142-B011-9831FB5E702F}" type="datetime1">
              <a:rPr lang="en-US" smtClean="0"/>
              <a:t>2/13/25</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8FEF0004-A563-C64B-9FAD-6198662E1BD1}" type="slidenum">
              <a:rPr lang="en-US"/>
              <a:pPr>
                <a:defRPr/>
              </a:pPr>
              <a:t>‹#›</a:t>
            </a:fld>
            <a:endParaRPr lang="en-US"/>
          </a:p>
        </p:txBody>
      </p:sp>
    </p:spTree>
    <p:extLst>
      <p:ext uri="{BB962C8B-B14F-4D97-AF65-F5344CB8AC3E}">
        <p14:creationId xmlns:p14="http://schemas.microsoft.com/office/powerpoint/2010/main" val="64968615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A8B33C1D-C2E2-1049-AA3F-CD6E91052752}" type="datetime1">
              <a:rPr lang="en-US" smtClean="0"/>
              <a:t>2/13/25</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FB9610A8-B29A-B34A-A0B5-3DF26A2EB850}" type="slidenum">
              <a:rPr lang="en-US"/>
              <a:pPr>
                <a:defRPr/>
              </a:pPr>
              <a:t>‹#›</a:t>
            </a:fld>
            <a:endParaRPr lang="en-US"/>
          </a:p>
        </p:txBody>
      </p:sp>
    </p:spTree>
    <p:extLst>
      <p:ext uri="{BB962C8B-B14F-4D97-AF65-F5344CB8AC3E}">
        <p14:creationId xmlns:p14="http://schemas.microsoft.com/office/powerpoint/2010/main" val="179801125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2791AD68-B60C-4542-BDDD-2074DE6DE828}" type="datetime1">
              <a:rPr lang="en-US" smtClean="0"/>
              <a:t>2/13/25</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E12D0221-73D0-6245-9CCD-73A1D8FCB5E4}" type="slidenum">
              <a:rPr lang="en-US"/>
              <a:pPr>
                <a:defRPr/>
              </a:pPr>
              <a:t>‹#›</a:t>
            </a:fld>
            <a:endParaRPr lang="en-US"/>
          </a:p>
        </p:txBody>
      </p:sp>
    </p:spTree>
    <p:extLst>
      <p:ext uri="{BB962C8B-B14F-4D97-AF65-F5344CB8AC3E}">
        <p14:creationId xmlns:p14="http://schemas.microsoft.com/office/powerpoint/2010/main" val="20844976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07A97A-BD81-A74A-B57C-8739880EA60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74DDCDF-B190-BF4D-89D5-EF06D2584EB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25E81EAF-174E-854C-B327-C99F6F542C0A}"/>
              </a:ext>
            </a:extLst>
          </p:cNvPr>
          <p:cNvSpPr>
            <a:spLocks noGrp="1"/>
          </p:cNvSpPr>
          <p:nvPr>
            <p:ph type="dt" sz="half" idx="10"/>
          </p:nvPr>
        </p:nvSpPr>
        <p:spPr/>
        <p:txBody>
          <a:bodyPr/>
          <a:lstStyle/>
          <a:p>
            <a:fld id="{032C4C84-B1BE-194D-AE8C-7238765069F2}" type="datetimeFigureOut">
              <a:rPr lang="en-US" smtClean="0"/>
              <a:t>2/13/25</a:t>
            </a:fld>
            <a:endParaRPr lang="en-US"/>
          </a:p>
        </p:txBody>
      </p:sp>
      <p:sp>
        <p:nvSpPr>
          <p:cNvPr id="5" name="Footer Placeholder 4">
            <a:extLst>
              <a:ext uri="{FF2B5EF4-FFF2-40B4-BE49-F238E27FC236}">
                <a16:creationId xmlns:a16="http://schemas.microsoft.com/office/drawing/2014/main" id="{26A9679F-2666-6F43-91FA-06E38B4D829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05E7869-840B-2243-9291-057064C0DE82}"/>
              </a:ext>
            </a:extLst>
          </p:cNvPr>
          <p:cNvSpPr>
            <a:spLocks noGrp="1"/>
          </p:cNvSpPr>
          <p:nvPr>
            <p:ph type="sldNum" sz="quarter" idx="12"/>
          </p:nvPr>
        </p:nvSpPr>
        <p:spPr/>
        <p:txBody>
          <a:bodyPr/>
          <a:lstStyle/>
          <a:p>
            <a:fld id="{F5C6706D-7703-7241-8DAD-CC5450B4125A}" type="slidenum">
              <a:rPr lang="en-US" smtClean="0"/>
              <a:t>‹#›</a:t>
            </a:fld>
            <a:endParaRPr lang="en-US"/>
          </a:p>
        </p:txBody>
      </p:sp>
    </p:spTree>
    <p:extLst>
      <p:ext uri="{BB962C8B-B14F-4D97-AF65-F5344CB8AC3E}">
        <p14:creationId xmlns:p14="http://schemas.microsoft.com/office/powerpoint/2010/main" val="35210318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DB3C57-4AFA-2A4F-A830-80507F2A94F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A7705D8-6FF5-B944-90DE-B3AE04978520}"/>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71ACD44-89EA-F049-828E-9D73CB98D697}"/>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1AF4460-D1F5-D649-A77C-7A397FC14024}"/>
              </a:ext>
            </a:extLst>
          </p:cNvPr>
          <p:cNvSpPr>
            <a:spLocks noGrp="1"/>
          </p:cNvSpPr>
          <p:nvPr>
            <p:ph type="dt" sz="half" idx="10"/>
          </p:nvPr>
        </p:nvSpPr>
        <p:spPr/>
        <p:txBody>
          <a:bodyPr/>
          <a:lstStyle/>
          <a:p>
            <a:fld id="{032C4C84-B1BE-194D-AE8C-7238765069F2}" type="datetimeFigureOut">
              <a:rPr lang="en-US" smtClean="0"/>
              <a:t>2/13/25</a:t>
            </a:fld>
            <a:endParaRPr lang="en-US"/>
          </a:p>
        </p:txBody>
      </p:sp>
      <p:sp>
        <p:nvSpPr>
          <p:cNvPr id="6" name="Footer Placeholder 5">
            <a:extLst>
              <a:ext uri="{FF2B5EF4-FFF2-40B4-BE49-F238E27FC236}">
                <a16:creationId xmlns:a16="http://schemas.microsoft.com/office/drawing/2014/main" id="{0B0B74A0-0BF3-924D-95C4-AC5F909850E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A590FA6-C4E1-5E42-ABF2-F998A63580F5}"/>
              </a:ext>
            </a:extLst>
          </p:cNvPr>
          <p:cNvSpPr>
            <a:spLocks noGrp="1"/>
          </p:cNvSpPr>
          <p:nvPr>
            <p:ph type="sldNum" sz="quarter" idx="12"/>
          </p:nvPr>
        </p:nvSpPr>
        <p:spPr/>
        <p:txBody>
          <a:bodyPr/>
          <a:lstStyle/>
          <a:p>
            <a:fld id="{F5C6706D-7703-7241-8DAD-CC5450B4125A}" type="slidenum">
              <a:rPr lang="en-US" smtClean="0"/>
              <a:t>‹#›</a:t>
            </a:fld>
            <a:endParaRPr lang="en-US"/>
          </a:p>
        </p:txBody>
      </p:sp>
    </p:spTree>
    <p:extLst>
      <p:ext uri="{BB962C8B-B14F-4D97-AF65-F5344CB8AC3E}">
        <p14:creationId xmlns:p14="http://schemas.microsoft.com/office/powerpoint/2010/main" val="36832422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B150DD-1B49-5045-9B34-BEFDBFFDA7C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3D21206-9B31-0042-AD08-5ABD2399460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D7AC760F-525C-8747-A9F8-31DBDB374567}"/>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7C3AEF6-215B-8C41-92A0-228CA947A82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8313A34E-C0AB-B14B-A445-4D2AE3527E13}"/>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6354316-92E2-1F4E-A350-EA49EE0A839E}"/>
              </a:ext>
            </a:extLst>
          </p:cNvPr>
          <p:cNvSpPr>
            <a:spLocks noGrp="1"/>
          </p:cNvSpPr>
          <p:nvPr>
            <p:ph type="dt" sz="half" idx="10"/>
          </p:nvPr>
        </p:nvSpPr>
        <p:spPr/>
        <p:txBody>
          <a:bodyPr/>
          <a:lstStyle/>
          <a:p>
            <a:fld id="{032C4C84-B1BE-194D-AE8C-7238765069F2}" type="datetimeFigureOut">
              <a:rPr lang="en-US" smtClean="0"/>
              <a:t>2/13/25</a:t>
            </a:fld>
            <a:endParaRPr lang="en-US"/>
          </a:p>
        </p:txBody>
      </p:sp>
      <p:sp>
        <p:nvSpPr>
          <p:cNvPr id="8" name="Footer Placeholder 7">
            <a:extLst>
              <a:ext uri="{FF2B5EF4-FFF2-40B4-BE49-F238E27FC236}">
                <a16:creationId xmlns:a16="http://schemas.microsoft.com/office/drawing/2014/main" id="{5A2C0A59-4637-3E4C-9D3C-8CFA4782988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EFCE099-43BE-0D46-B519-0C505E52061F}"/>
              </a:ext>
            </a:extLst>
          </p:cNvPr>
          <p:cNvSpPr>
            <a:spLocks noGrp="1"/>
          </p:cNvSpPr>
          <p:nvPr>
            <p:ph type="sldNum" sz="quarter" idx="12"/>
          </p:nvPr>
        </p:nvSpPr>
        <p:spPr/>
        <p:txBody>
          <a:bodyPr/>
          <a:lstStyle/>
          <a:p>
            <a:fld id="{F5C6706D-7703-7241-8DAD-CC5450B4125A}" type="slidenum">
              <a:rPr lang="en-US" smtClean="0"/>
              <a:t>‹#›</a:t>
            </a:fld>
            <a:endParaRPr lang="en-US"/>
          </a:p>
        </p:txBody>
      </p:sp>
    </p:spTree>
    <p:extLst>
      <p:ext uri="{BB962C8B-B14F-4D97-AF65-F5344CB8AC3E}">
        <p14:creationId xmlns:p14="http://schemas.microsoft.com/office/powerpoint/2010/main" val="32261208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AF4FCA-1A61-D043-8F17-B4D7B6C4101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D5532D5-BCDF-F24B-9384-DD3A73110922}"/>
              </a:ext>
            </a:extLst>
          </p:cNvPr>
          <p:cNvSpPr>
            <a:spLocks noGrp="1"/>
          </p:cNvSpPr>
          <p:nvPr>
            <p:ph type="dt" sz="half" idx="10"/>
          </p:nvPr>
        </p:nvSpPr>
        <p:spPr/>
        <p:txBody>
          <a:bodyPr/>
          <a:lstStyle/>
          <a:p>
            <a:fld id="{032C4C84-B1BE-194D-AE8C-7238765069F2}" type="datetimeFigureOut">
              <a:rPr lang="en-US" smtClean="0"/>
              <a:t>2/13/25</a:t>
            </a:fld>
            <a:endParaRPr lang="en-US"/>
          </a:p>
        </p:txBody>
      </p:sp>
      <p:sp>
        <p:nvSpPr>
          <p:cNvPr id="4" name="Footer Placeholder 3">
            <a:extLst>
              <a:ext uri="{FF2B5EF4-FFF2-40B4-BE49-F238E27FC236}">
                <a16:creationId xmlns:a16="http://schemas.microsoft.com/office/drawing/2014/main" id="{EAC78059-C740-714F-881F-292C67E0327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7734A54-62FB-D446-B393-28DFA1A92AA7}"/>
              </a:ext>
            </a:extLst>
          </p:cNvPr>
          <p:cNvSpPr>
            <a:spLocks noGrp="1"/>
          </p:cNvSpPr>
          <p:nvPr>
            <p:ph type="sldNum" sz="quarter" idx="12"/>
          </p:nvPr>
        </p:nvSpPr>
        <p:spPr/>
        <p:txBody>
          <a:bodyPr/>
          <a:lstStyle/>
          <a:p>
            <a:fld id="{F5C6706D-7703-7241-8DAD-CC5450B4125A}" type="slidenum">
              <a:rPr lang="en-US" smtClean="0"/>
              <a:t>‹#›</a:t>
            </a:fld>
            <a:endParaRPr lang="en-US"/>
          </a:p>
        </p:txBody>
      </p:sp>
    </p:spTree>
    <p:extLst>
      <p:ext uri="{BB962C8B-B14F-4D97-AF65-F5344CB8AC3E}">
        <p14:creationId xmlns:p14="http://schemas.microsoft.com/office/powerpoint/2010/main" val="25766742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B6F3605-B714-4E4B-8F4B-361EC52C708B}"/>
              </a:ext>
            </a:extLst>
          </p:cNvPr>
          <p:cNvSpPr>
            <a:spLocks noGrp="1"/>
          </p:cNvSpPr>
          <p:nvPr>
            <p:ph type="dt" sz="half" idx="10"/>
          </p:nvPr>
        </p:nvSpPr>
        <p:spPr/>
        <p:txBody>
          <a:bodyPr/>
          <a:lstStyle/>
          <a:p>
            <a:fld id="{032C4C84-B1BE-194D-AE8C-7238765069F2}" type="datetimeFigureOut">
              <a:rPr lang="en-US" smtClean="0"/>
              <a:t>2/13/25</a:t>
            </a:fld>
            <a:endParaRPr lang="en-US"/>
          </a:p>
        </p:txBody>
      </p:sp>
      <p:sp>
        <p:nvSpPr>
          <p:cNvPr id="3" name="Footer Placeholder 2">
            <a:extLst>
              <a:ext uri="{FF2B5EF4-FFF2-40B4-BE49-F238E27FC236}">
                <a16:creationId xmlns:a16="http://schemas.microsoft.com/office/drawing/2014/main" id="{1C6B2C85-CF07-B345-BED6-AE924899561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E9CB935-4160-CD4E-A1F9-C3DC47FB39B3}"/>
              </a:ext>
            </a:extLst>
          </p:cNvPr>
          <p:cNvSpPr>
            <a:spLocks noGrp="1"/>
          </p:cNvSpPr>
          <p:nvPr>
            <p:ph type="sldNum" sz="quarter" idx="12"/>
          </p:nvPr>
        </p:nvSpPr>
        <p:spPr/>
        <p:txBody>
          <a:bodyPr/>
          <a:lstStyle/>
          <a:p>
            <a:fld id="{F5C6706D-7703-7241-8DAD-CC5450B4125A}" type="slidenum">
              <a:rPr lang="en-US" smtClean="0"/>
              <a:t>‹#›</a:t>
            </a:fld>
            <a:endParaRPr lang="en-US"/>
          </a:p>
        </p:txBody>
      </p:sp>
    </p:spTree>
    <p:extLst>
      <p:ext uri="{BB962C8B-B14F-4D97-AF65-F5344CB8AC3E}">
        <p14:creationId xmlns:p14="http://schemas.microsoft.com/office/powerpoint/2010/main" val="3887823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06B6E-2286-3B45-8284-0170917FA08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54288AA-9224-5E45-8D27-E3586FD502A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C0270B1-5D05-7F49-913C-583210AC259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77D2994-9A73-C84C-9FB0-3ED0BB98FBD4}"/>
              </a:ext>
            </a:extLst>
          </p:cNvPr>
          <p:cNvSpPr>
            <a:spLocks noGrp="1"/>
          </p:cNvSpPr>
          <p:nvPr>
            <p:ph type="dt" sz="half" idx="10"/>
          </p:nvPr>
        </p:nvSpPr>
        <p:spPr/>
        <p:txBody>
          <a:bodyPr/>
          <a:lstStyle/>
          <a:p>
            <a:fld id="{032C4C84-B1BE-194D-AE8C-7238765069F2}" type="datetimeFigureOut">
              <a:rPr lang="en-US" smtClean="0"/>
              <a:t>2/13/25</a:t>
            </a:fld>
            <a:endParaRPr lang="en-US"/>
          </a:p>
        </p:txBody>
      </p:sp>
      <p:sp>
        <p:nvSpPr>
          <p:cNvPr id="6" name="Footer Placeholder 5">
            <a:extLst>
              <a:ext uri="{FF2B5EF4-FFF2-40B4-BE49-F238E27FC236}">
                <a16:creationId xmlns:a16="http://schemas.microsoft.com/office/drawing/2014/main" id="{312349A8-99B9-9D4C-A748-FEAC38DA292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9BE7D0F-2663-1041-9139-E17E8FB53BC8}"/>
              </a:ext>
            </a:extLst>
          </p:cNvPr>
          <p:cNvSpPr>
            <a:spLocks noGrp="1"/>
          </p:cNvSpPr>
          <p:nvPr>
            <p:ph type="sldNum" sz="quarter" idx="12"/>
          </p:nvPr>
        </p:nvSpPr>
        <p:spPr/>
        <p:txBody>
          <a:bodyPr/>
          <a:lstStyle/>
          <a:p>
            <a:fld id="{F5C6706D-7703-7241-8DAD-CC5450B4125A}" type="slidenum">
              <a:rPr lang="en-US" smtClean="0"/>
              <a:t>‹#›</a:t>
            </a:fld>
            <a:endParaRPr lang="en-US"/>
          </a:p>
        </p:txBody>
      </p:sp>
    </p:spTree>
    <p:extLst>
      <p:ext uri="{BB962C8B-B14F-4D97-AF65-F5344CB8AC3E}">
        <p14:creationId xmlns:p14="http://schemas.microsoft.com/office/powerpoint/2010/main" val="40958079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8E15A7-386D-FB4B-9B2F-7F873A086EE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D053BEA-DC56-7846-A2B4-A249297EBBD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689CAE4-CE90-1D43-BEE6-8A15DFD8DF8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CC46F4C-D311-6C4D-BC3F-1AE7FFF7DDCE}"/>
              </a:ext>
            </a:extLst>
          </p:cNvPr>
          <p:cNvSpPr>
            <a:spLocks noGrp="1"/>
          </p:cNvSpPr>
          <p:nvPr>
            <p:ph type="dt" sz="half" idx="10"/>
          </p:nvPr>
        </p:nvSpPr>
        <p:spPr/>
        <p:txBody>
          <a:bodyPr/>
          <a:lstStyle/>
          <a:p>
            <a:fld id="{032C4C84-B1BE-194D-AE8C-7238765069F2}" type="datetimeFigureOut">
              <a:rPr lang="en-US" smtClean="0"/>
              <a:t>2/13/25</a:t>
            </a:fld>
            <a:endParaRPr lang="en-US"/>
          </a:p>
        </p:txBody>
      </p:sp>
      <p:sp>
        <p:nvSpPr>
          <p:cNvPr id="6" name="Footer Placeholder 5">
            <a:extLst>
              <a:ext uri="{FF2B5EF4-FFF2-40B4-BE49-F238E27FC236}">
                <a16:creationId xmlns:a16="http://schemas.microsoft.com/office/drawing/2014/main" id="{5F853A56-0B02-644B-8527-95B145A39F3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B6C37E0-06D4-A148-A1BC-27EF8E4D2C29}"/>
              </a:ext>
            </a:extLst>
          </p:cNvPr>
          <p:cNvSpPr>
            <a:spLocks noGrp="1"/>
          </p:cNvSpPr>
          <p:nvPr>
            <p:ph type="sldNum" sz="quarter" idx="12"/>
          </p:nvPr>
        </p:nvSpPr>
        <p:spPr/>
        <p:txBody>
          <a:bodyPr/>
          <a:lstStyle/>
          <a:p>
            <a:fld id="{F5C6706D-7703-7241-8DAD-CC5450B4125A}" type="slidenum">
              <a:rPr lang="en-US" smtClean="0"/>
              <a:t>‹#›</a:t>
            </a:fld>
            <a:endParaRPr lang="en-US"/>
          </a:p>
        </p:txBody>
      </p:sp>
    </p:spTree>
    <p:extLst>
      <p:ext uri="{BB962C8B-B14F-4D97-AF65-F5344CB8AC3E}">
        <p14:creationId xmlns:p14="http://schemas.microsoft.com/office/powerpoint/2010/main" val="29326054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jp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C23318E-A22D-4E4B-9C8A-9C5E909E199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B1E7527-7532-CA4A-B4F5-C6CDC0D97C3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F8D6149-825C-EE4B-97FD-E18B3BD2D8B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32C4C84-B1BE-194D-AE8C-7238765069F2}" type="datetimeFigureOut">
              <a:rPr lang="en-US" smtClean="0"/>
              <a:t>2/13/25</a:t>
            </a:fld>
            <a:endParaRPr lang="en-US"/>
          </a:p>
        </p:txBody>
      </p:sp>
      <p:sp>
        <p:nvSpPr>
          <p:cNvPr id="5" name="Footer Placeholder 4">
            <a:extLst>
              <a:ext uri="{FF2B5EF4-FFF2-40B4-BE49-F238E27FC236}">
                <a16:creationId xmlns:a16="http://schemas.microsoft.com/office/drawing/2014/main" id="{2F18B61F-1063-994C-A16E-0163ED008B9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C595A1B-1FED-3F40-880C-B2B48FE83B3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5C6706D-7703-7241-8DAD-CC5450B4125A}" type="slidenum">
              <a:rPr lang="en-US" smtClean="0"/>
              <a:t>‹#›</a:t>
            </a:fld>
            <a:endParaRPr lang="en-US"/>
          </a:p>
        </p:txBody>
      </p:sp>
    </p:spTree>
    <p:extLst>
      <p:ext uri="{BB962C8B-B14F-4D97-AF65-F5344CB8AC3E}">
        <p14:creationId xmlns:p14="http://schemas.microsoft.com/office/powerpoint/2010/main" val="37455970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900114"/>
            <a:ext cx="10972800" cy="1068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dirty="0"/>
              <a:t>Headline Line One</a:t>
            </a:r>
            <a:br>
              <a:rPr lang="en-US" dirty="0"/>
            </a:br>
            <a:r>
              <a:rPr lang="en-US" dirty="0"/>
              <a:t>Headline Line Two</a:t>
            </a:r>
          </a:p>
        </p:txBody>
      </p:sp>
      <p:sp>
        <p:nvSpPr>
          <p:cNvPr id="1027" name="Text Placeholder 2"/>
          <p:cNvSpPr>
            <a:spLocks noGrp="1"/>
          </p:cNvSpPr>
          <p:nvPr>
            <p:ph type="body" idx="1"/>
          </p:nvPr>
        </p:nvSpPr>
        <p:spPr bwMode="auto">
          <a:xfrm>
            <a:off x="609600" y="3022601"/>
            <a:ext cx="10972800" cy="3103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Arial" panose="020B0604020202020204" pitchFamily="34" charset="0"/>
                <a:ea typeface="+mn-ea"/>
                <a:cs typeface="Arial" panose="020B0604020202020204" pitchFamily="34" charset="0"/>
              </a:defRPr>
            </a:lvl1pPr>
          </a:lstStyle>
          <a:p>
            <a:pPr>
              <a:defRPr/>
            </a:pPr>
            <a:fld id="{3EE08B4B-7256-494F-A90D-3891BD685F4A}" type="datetime1">
              <a:rPr lang="en-US" smtClean="0"/>
              <a:t>2/13/25</a:t>
            </a:fld>
            <a:endParaRPr lang="en-US" dirty="0"/>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Arial" panose="020B0604020202020204" pitchFamily="34" charset="0"/>
                <a:ea typeface="+mn-ea"/>
                <a:cs typeface="Arial" panose="020B0604020202020204" pitchFamily="34" charset="0"/>
              </a:defRPr>
            </a:lvl1pPr>
          </a:lstStyle>
          <a:p>
            <a:pPr>
              <a:defRPr/>
            </a:pPr>
            <a:endParaRPr lang="en-US" dirty="0"/>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fontAlgn="auto">
              <a:spcBef>
                <a:spcPts val="0"/>
              </a:spcBef>
              <a:spcAft>
                <a:spcPts val="0"/>
              </a:spcAft>
              <a:defRPr sz="1200" smtClean="0">
                <a:solidFill>
                  <a:schemeClr val="tx1">
                    <a:tint val="75000"/>
                  </a:schemeClr>
                </a:solidFill>
                <a:latin typeface="+mn-lt"/>
                <a:ea typeface="+mn-ea"/>
                <a:cs typeface="+mn-cs"/>
              </a:defRPr>
            </a:lvl1pPr>
          </a:lstStyle>
          <a:p>
            <a:pPr>
              <a:defRPr/>
            </a:pPr>
            <a:fld id="{0EF7D53D-272A-624E-BE3D-99D13E2B4193}" type="slidenum">
              <a:rPr lang="en-US"/>
              <a:pPr>
                <a:defRPr/>
              </a:pPr>
              <a:t>‹#›</a:t>
            </a:fld>
            <a:endParaRPr lang="en-US" dirty="0"/>
          </a:p>
        </p:txBody>
      </p:sp>
      <p:pic>
        <p:nvPicPr>
          <p:cNvPr id="3" name="Picture 2"/>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0" y="0"/>
            <a:ext cx="12192000" cy="457200"/>
          </a:xfrm>
          <a:prstGeom prst="rect">
            <a:avLst/>
          </a:prstGeom>
        </p:spPr>
      </p:pic>
    </p:spTree>
    <p:extLst>
      <p:ext uri="{BB962C8B-B14F-4D97-AF65-F5344CB8AC3E}">
        <p14:creationId xmlns:p14="http://schemas.microsoft.com/office/powerpoint/2010/main" val="422857550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ctr" defTabSz="457200" rtl="0" eaLnBrk="1" fontAlgn="base" hangingPunct="1">
        <a:spcBef>
          <a:spcPct val="0"/>
        </a:spcBef>
        <a:spcAft>
          <a:spcPct val="0"/>
        </a:spcAft>
        <a:defRPr sz="3200" b="1" kern="1200">
          <a:solidFill>
            <a:schemeClr val="tx1"/>
          </a:solidFill>
          <a:latin typeface="Arial"/>
          <a:ea typeface="ＭＳ Ｐゴシック" charset="0"/>
          <a:cs typeface="Arial"/>
        </a:defRPr>
      </a:lvl1pPr>
      <a:lvl2pPr algn="ctr" defTabSz="457200" rtl="0" eaLnBrk="1" fontAlgn="base" hangingPunct="1">
        <a:spcBef>
          <a:spcPct val="0"/>
        </a:spcBef>
        <a:spcAft>
          <a:spcPct val="0"/>
        </a:spcAft>
        <a:defRPr sz="3200" b="1">
          <a:solidFill>
            <a:schemeClr val="tx1"/>
          </a:solidFill>
          <a:latin typeface="Arial" charset="0"/>
          <a:ea typeface="ＭＳ Ｐゴシック" charset="0"/>
        </a:defRPr>
      </a:lvl2pPr>
      <a:lvl3pPr algn="ctr" defTabSz="457200" rtl="0" eaLnBrk="1" fontAlgn="base" hangingPunct="1">
        <a:spcBef>
          <a:spcPct val="0"/>
        </a:spcBef>
        <a:spcAft>
          <a:spcPct val="0"/>
        </a:spcAft>
        <a:defRPr sz="3200" b="1">
          <a:solidFill>
            <a:schemeClr val="tx1"/>
          </a:solidFill>
          <a:latin typeface="Arial" charset="0"/>
          <a:ea typeface="ＭＳ Ｐゴシック" charset="0"/>
        </a:defRPr>
      </a:lvl3pPr>
      <a:lvl4pPr algn="ctr" defTabSz="457200" rtl="0" eaLnBrk="1" fontAlgn="base" hangingPunct="1">
        <a:spcBef>
          <a:spcPct val="0"/>
        </a:spcBef>
        <a:spcAft>
          <a:spcPct val="0"/>
        </a:spcAft>
        <a:defRPr sz="3200" b="1">
          <a:solidFill>
            <a:schemeClr val="tx1"/>
          </a:solidFill>
          <a:latin typeface="Arial" charset="0"/>
          <a:ea typeface="ＭＳ Ｐゴシック" charset="0"/>
        </a:defRPr>
      </a:lvl4pPr>
      <a:lvl5pPr algn="ctr" defTabSz="457200" rtl="0" eaLnBrk="1" fontAlgn="base" hangingPunct="1">
        <a:spcBef>
          <a:spcPct val="0"/>
        </a:spcBef>
        <a:spcAft>
          <a:spcPct val="0"/>
        </a:spcAft>
        <a:defRPr sz="3200" b="1">
          <a:solidFill>
            <a:schemeClr val="tx1"/>
          </a:solidFill>
          <a:latin typeface="Arial" charset="0"/>
          <a:ea typeface="ＭＳ Ｐゴシック" charset="0"/>
        </a:defRPr>
      </a:lvl5pPr>
      <a:lvl6pPr marL="457200" algn="ctr" defTabSz="457200" rtl="0" eaLnBrk="1" fontAlgn="base" hangingPunct="1">
        <a:spcBef>
          <a:spcPct val="0"/>
        </a:spcBef>
        <a:spcAft>
          <a:spcPct val="0"/>
        </a:spcAft>
        <a:defRPr sz="3200" b="1">
          <a:solidFill>
            <a:schemeClr val="tx1"/>
          </a:solidFill>
          <a:latin typeface="Arial" charset="0"/>
          <a:ea typeface="ＭＳ Ｐゴシック" charset="0"/>
        </a:defRPr>
      </a:lvl6pPr>
      <a:lvl7pPr marL="914400" algn="ctr" defTabSz="457200" rtl="0" eaLnBrk="1" fontAlgn="base" hangingPunct="1">
        <a:spcBef>
          <a:spcPct val="0"/>
        </a:spcBef>
        <a:spcAft>
          <a:spcPct val="0"/>
        </a:spcAft>
        <a:defRPr sz="3200" b="1">
          <a:solidFill>
            <a:schemeClr val="tx1"/>
          </a:solidFill>
          <a:latin typeface="Arial" charset="0"/>
          <a:ea typeface="ＭＳ Ｐゴシック" charset="0"/>
        </a:defRPr>
      </a:lvl7pPr>
      <a:lvl8pPr marL="1371600" algn="ctr" defTabSz="457200" rtl="0" eaLnBrk="1" fontAlgn="base" hangingPunct="1">
        <a:spcBef>
          <a:spcPct val="0"/>
        </a:spcBef>
        <a:spcAft>
          <a:spcPct val="0"/>
        </a:spcAft>
        <a:defRPr sz="3200" b="1">
          <a:solidFill>
            <a:schemeClr val="tx1"/>
          </a:solidFill>
          <a:latin typeface="Arial" charset="0"/>
          <a:ea typeface="ＭＳ Ｐゴシック" charset="0"/>
        </a:defRPr>
      </a:lvl8pPr>
      <a:lvl9pPr marL="1828800" algn="ctr" defTabSz="457200" rtl="0" eaLnBrk="1" fontAlgn="base" hangingPunct="1">
        <a:spcBef>
          <a:spcPct val="0"/>
        </a:spcBef>
        <a:spcAft>
          <a:spcPct val="0"/>
        </a:spcAft>
        <a:defRPr sz="3200" b="1">
          <a:solidFill>
            <a:schemeClr val="tx1"/>
          </a:solidFill>
          <a:latin typeface="Arial" charset="0"/>
          <a:ea typeface="ＭＳ Ｐゴシック" charset="0"/>
        </a:defRPr>
      </a:lvl9pPr>
    </p:titleStyle>
    <p:bodyStyle>
      <a:lvl1pPr marL="342900" indent="-342900" algn="l" defTabSz="457200" rtl="0" eaLnBrk="1" fontAlgn="base" hangingPunct="1">
        <a:spcBef>
          <a:spcPct val="20000"/>
        </a:spcBef>
        <a:spcAft>
          <a:spcPct val="0"/>
        </a:spcAft>
        <a:buFont typeface="Arial" charset="0"/>
        <a:buChar char="•"/>
        <a:defRPr sz="2400" kern="1200">
          <a:solidFill>
            <a:schemeClr val="tx1"/>
          </a:solidFill>
          <a:latin typeface="Arial"/>
          <a:ea typeface="ＭＳ Ｐゴシック" charset="0"/>
          <a:cs typeface="Arial"/>
        </a:defRPr>
      </a:lvl1pPr>
      <a:lvl2pPr marL="742950" indent="-285750" algn="l" defTabSz="457200" rtl="0" eaLnBrk="1" fontAlgn="base" hangingPunct="1">
        <a:spcBef>
          <a:spcPct val="20000"/>
        </a:spcBef>
        <a:spcAft>
          <a:spcPct val="0"/>
        </a:spcAft>
        <a:buFont typeface="Arial" charset="0"/>
        <a:buChar char="–"/>
        <a:defRPr sz="2400" kern="1200">
          <a:solidFill>
            <a:schemeClr val="tx1"/>
          </a:solidFill>
          <a:latin typeface="Arial"/>
          <a:ea typeface="ＭＳ Ｐゴシック" charset="0"/>
          <a:cs typeface="Arial"/>
        </a:defRPr>
      </a:lvl2pPr>
      <a:lvl3pPr marL="1143000" indent="-228600" algn="l" defTabSz="457200" rtl="0" eaLnBrk="1" fontAlgn="base" hangingPunct="1">
        <a:spcBef>
          <a:spcPct val="20000"/>
        </a:spcBef>
        <a:spcAft>
          <a:spcPct val="0"/>
        </a:spcAft>
        <a:buFont typeface="Arial" charset="0"/>
        <a:buChar char="•"/>
        <a:defRPr kern="1200">
          <a:solidFill>
            <a:schemeClr val="tx1"/>
          </a:solidFill>
          <a:latin typeface="Arial"/>
          <a:ea typeface="ＭＳ Ｐゴシック" charset="0"/>
          <a:cs typeface="Arial"/>
        </a:defRPr>
      </a:lvl3pPr>
      <a:lvl4pPr marL="1600200" indent="-228600" algn="l" defTabSz="457200" rtl="0" eaLnBrk="1" fontAlgn="base" hangingPunct="1">
        <a:spcBef>
          <a:spcPct val="20000"/>
        </a:spcBef>
        <a:spcAft>
          <a:spcPct val="0"/>
        </a:spcAft>
        <a:buFont typeface="Arial" charset="0"/>
        <a:buChar char="–"/>
        <a:defRPr sz="1400" kern="1200">
          <a:solidFill>
            <a:schemeClr val="tx1"/>
          </a:solidFill>
          <a:latin typeface="Arial"/>
          <a:ea typeface="ＭＳ Ｐゴシック" charset="0"/>
          <a:cs typeface="Arial"/>
        </a:defRPr>
      </a:lvl4pPr>
      <a:lvl5pPr marL="2057400" indent="-228600" algn="l" defTabSz="457200" rtl="0" eaLnBrk="1" fontAlgn="base" hangingPunct="1">
        <a:spcBef>
          <a:spcPct val="20000"/>
        </a:spcBef>
        <a:spcAft>
          <a:spcPct val="0"/>
        </a:spcAft>
        <a:buFont typeface="Arial" charset="0"/>
        <a:buChar char="»"/>
        <a:defRPr sz="1000" kern="1200">
          <a:solidFill>
            <a:schemeClr val="tx1"/>
          </a:solidFill>
          <a:latin typeface="Arial"/>
          <a:ea typeface="ＭＳ Ｐゴシック" charset="0"/>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3.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3.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3.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3.xml"/><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9.emf"/><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30.wmf"/><Relationship Id="rId2" Type="http://schemas.openxmlformats.org/officeDocument/2006/relationships/oleObject" Target="../embeddings/oleObject1.bin"/><Relationship Id="rId1" Type="http://schemas.openxmlformats.org/officeDocument/2006/relationships/slideLayout" Target="../slideLayouts/slideLayout13.xml"/><Relationship Id="rId5" Type="http://schemas.openxmlformats.org/officeDocument/2006/relationships/image" Target="../media/image31.emf"/><Relationship Id="rId4" Type="http://schemas.openxmlformats.org/officeDocument/2006/relationships/oleObject" Target="../embeddings/oleObject2.bin"/></Relationships>
</file>

<file path=ppt/slides/_rels/slide26.xml.rels><?xml version="1.0" encoding="UTF-8" standalone="yes"?>
<Relationships xmlns="http://schemas.openxmlformats.org/package/2006/relationships"><Relationship Id="rId8" Type="http://schemas.openxmlformats.org/officeDocument/2006/relationships/image" Target="../media/image37.tiff"/><Relationship Id="rId3" Type="http://schemas.openxmlformats.org/officeDocument/2006/relationships/image" Target="../media/image32.emf"/><Relationship Id="rId7" Type="http://schemas.openxmlformats.org/officeDocument/2006/relationships/image" Target="../media/image36.emf"/><Relationship Id="rId2" Type="http://schemas.openxmlformats.org/officeDocument/2006/relationships/image" Target="../media/image58.png"/><Relationship Id="rId1" Type="http://schemas.openxmlformats.org/officeDocument/2006/relationships/slideLayout" Target="../slideLayouts/slideLayout13.xml"/><Relationship Id="rId6" Type="http://schemas.openxmlformats.org/officeDocument/2006/relationships/image" Target="../media/image35.emf"/><Relationship Id="rId5" Type="http://schemas.openxmlformats.org/officeDocument/2006/relationships/image" Target="../media/image34.emf"/><Relationship Id="rId4" Type="http://schemas.openxmlformats.org/officeDocument/2006/relationships/image" Target="../media/image33.emf"/></Relationships>
</file>

<file path=ppt/slides/_rels/slide27.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image" Target="../media/image38.emf"/><Relationship Id="rId1" Type="http://schemas.openxmlformats.org/officeDocument/2006/relationships/slideLayout" Target="../slideLayouts/slideLayout13.xml"/><Relationship Id="rId5" Type="http://schemas.openxmlformats.org/officeDocument/2006/relationships/image" Target="../media/image40.tiff"/><Relationship Id="rId4" Type="http://schemas.openxmlformats.org/officeDocument/2006/relationships/image" Target="../media/image39.tiff"/></Relationships>
</file>

<file path=ppt/slides/_rels/slide2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hyperlink" Target="https://mooseframework.inl.gov/bison/source/materials/UO2Thermal.html" TargetMode="Externa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microsoft.com/office/2007/relationships/media" Target="../media/media2.avi"/><Relationship Id="rId7" Type="http://schemas.openxmlformats.org/officeDocument/2006/relationships/image" Target="../media/image7.png"/><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image" Target="../media/image6.png"/><Relationship Id="rId5" Type="http://schemas.openxmlformats.org/officeDocument/2006/relationships/slideLayout" Target="../slideLayouts/slideLayout13.xml"/><Relationship Id="rId4" Type="http://schemas.openxmlformats.org/officeDocument/2006/relationships/video" Target="../media/media2.avi"/></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3.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A1AB4-6496-0D46-9C3B-B71641B90165}"/>
              </a:ext>
            </a:extLst>
          </p:cNvPr>
          <p:cNvSpPr>
            <a:spLocks noGrp="1"/>
          </p:cNvSpPr>
          <p:nvPr>
            <p:ph type="ctrTitle"/>
          </p:nvPr>
        </p:nvSpPr>
        <p:spPr/>
        <p:txBody>
          <a:bodyPr/>
          <a:lstStyle/>
          <a:p>
            <a:r>
              <a:rPr lang="en-US" sz="4000" dirty="0"/>
              <a:t>Nuclear Fuel Performance</a:t>
            </a:r>
          </a:p>
        </p:txBody>
      </p:sp>
      <p:sp>
        <p:nvSpPr>
          <p:cNvPr id="3" name="Subtitle 2">
            <a:extLst>
              <a:ext uri="{FF2B5EF4-FFF2-40B4-BE49-F238E27FC236}">
                <a16:creationId xmlns:a16="http://schemas.microsoft.com/office/drawing/2014/main" id="{D4E102A4-1D26-9E41-904A-5C94FEB21AD8}"/>
              </a:ext>
            </a:extLst>
          </p:cNvPr>
          <p:cNvSpPr>
            <a:spLocks noGrp="1"/>
          </p:cNvSpPr>
          <p:nvPr>
            <p:ph type="subTitle" idx="1"/>
          </p:nvPr>
        </p:nvSpPr>
        <p:spPr/>
        <p:txBody>
          <a:bodyPr/>
          <a:lstStyle/>
          <a:p>
            <a:r>
              <a:rPr lang="en-US" dirty="0"/>
              <a:t>NE-533</a:t>
            </a:r>
          </a:p>
          <a:p>
            <a:r>
              <a:rPr lang="en-US" dirty="0"/>
              <a:t>Spring 2025</a:t>
            </a:r>
          </a:p>
        </p:txBody>
      </p:sp>
      <p:sp>
        <p:nvSpPr>
          <p:cNvPr id="4" name="Slide Number Placeholder 3">
            <a:extLst>
              <a:ext uri="{FF2B5EF4-FFF2-40B4-BE49-F238E27FC236}">
                <a16:creationId xmlns:a16="http://schemas.microsoft.com/office/drawing/2014/main" id="{8ED6DA87-5AA8-004F-861E-B1E0BAA302DE}"/>
              </a:ext>
            </a:extLst>
          </p:cNvPr>
          <p:cNvSpPr>
            <a:spLocks noGrp="1"/>
          </p:cNvSpPr>
          <p:nvPr>
            <p:ph type="sldNum" sz="quarter" idx="12"/>
          </p:nvPr>
        </p:nvSpPr>
        <p:spPr/>
        <p:txBody>
          <a:bodyPr/>
          <a:lstStyle/>
          <a:p>
            <a:pPr>
              <a:defRPr/>
            </a:pPr>
            <a:fld id="{01E82176-A547-F94B-AC51-D6E9C882CB88}" type="slidenum">
              <a:rPr lang="en-US" smtClean="0"/>
              <a:pPr>
                <a:defRPr/>
              </a:pPr>
              <a:t>1</a:t>
            </a:fld>
            <a:endParaRPr lang="en-US"/>
          </a:p>
        </p:txBody>
      </p:sp>
    </p:spTree>
    <p:extLst>
      <p:ext uri="{BB962C8B-B14F-4D97-AF65-F5344CB8AC3E}">
        <p14:creationId xmlns:p14="http://schemas.microsoft.com/office/powerpoint/2010/main" val="29623513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B734DE-839D-5243-B105-4772FB5CCEB4}"/>
              </a:ext>
            </a:extLst>
          </p:cNvPr>
          <p:cNvSpPr>
            <a:spLocks noGrp="1"/>
          </p:cNvSpPr>
          <p:nvPr>
            <p:ph type="title"/>
          </p:nvPr>
        </p:nvSpPr>
        <p:spPr/>
        <p:txBody>
          <a:bodyPr/>
          <a:lstStyle/>
          <a:p>
            <a:r>
              <a:rPr lang="en-US" dirty="0"/>
              <a:t>Distribution of grain sizes</a:t>
            </a:r>
          </a:p>
        </p:txBody>
      </p:sp>
      <p:sp>
        <p:nvSpPr>
          <p:cNvPr id="3" name="Content Placeholder 2">
            <a:extLst>
              <a:ext uri="{FF2B5EF4-FFF2-40B4-BE49-F238E27FC236}">
                <a16:creationId xmlns:a16="http://schemas.microsoft.com/office/drawing/2014/main" id="{DE4531F2-CF27-2046-BCE4-38560B3747CF}"/>
              </a:ext>
            </a:extLst>
          </p:cNvPr>
          <p:cNvSpPr>
            <a:spLocks noGrp="1"/>
          </p:cNvSpPr>
          <p:nvPr>
            <p:ph idx="1"/>
          </p:nvPr>
        </p:nvSpPr>
        <p:spPr>
          <a:xfrm>
            <a:off x="609600" y="2160495"/>
            <a:ext cx="5665076" cy="3965670"/>
          </a:xfrm>
        </p:spPr>
        <p:txBody>
          <a:bodyPr/>
          <a:lstStyle/>
          <a:p>
            <a:r>
              <a:rPr lang="en-US" dirty="0"/>
              <a:t>In a polycrystal, there is also a distribution of grain sizes</a:t>
            </a:r>
          </a:p>
          <a:p>
            <a:r>
              <a:rPr lang="en-US" dirty="0"/>
              <a:t>Therefore, we commonly refer to the grain size distribution and the </a:t>
            </a:r>
            <a:r>
              <a:rPr lang="en-US" b="1" dirty="0"/>
              <a:t>average grain size</a:t>
            </a:r>
          </a:p>
          <a:p>
            <a:r>
              <a:rPr lang="en-US" dirty="0"/>
              <a:t>The </a:t>
            </a:r>
            <a:r>
              <a:rPr lang="en-US" dirty="0" err="1"/>
              <a:t>Hillert</a:t>
            </a:r>
            <a:r>
              <a:rPr lang="en-US" dirty="0"/>
              <a:t> distribution is an analytical distribution for grain size</a:t>
            </a:r>
          </a:p>
          <a:p>
            <a:r>
              <a:rPr lang="en-US" dirty="0"/>
              <a:t>Real materials often vary from this behavior</a:t>
            </a:r>
          </a:p>
        </p:txBody>
      </p:sp>
      <p:sp>
        <p:nvSpPr>
          <p:cNvPr id="4" name="Slide Number Placeholder 3">
            <a:extLst>
              <a:ext uri="{FF2B5EF4-FFF2-40B4-BE49-F238E27FC236}">
                <a16:creationId xmlns:a16="http://schemas.microsoft.com/office/drawing/2014/main" id="{3BE6E8D9-0D17-8842-86A2-CD69BAA6DE05}"/>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FF2C605-4958-CF43-AA48-80339EFDB0AF}"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5" name="Picture 4">
            <a:extLst>
              <a:ext uri="{FF2B5EF4-FFF2-40B4-BE49-F238E27FC236}">
                <a16:creationId xmlns:a16="http://schemas.microsoft.com/office/drawing/2014/main" id="{1DE270CE-6C07-9B45-AD09-8CCFF13F2179}"/>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266342" y="1968501"/>
            <a:ext cx="3087714" cy="2308077"/>
          </a:xfrm>
          <a:prstGeom prst="rect">
            <a:avLst/>
          </a:prstGeom>
        </p:spPr>
      </p:pic>
      <p:pic>
        <p:nvPicPr>
          <p:cNvPr id="6" name="Picture 5">
            <a:extLst>
              <a:ext uri="{FF2B5EF4-FFF2-40B4-BE49-F238E27FC236}">
                <a16:creationId xmlns:a16="http://schemas.microsoft.com/office/drawing/2014/main" id="{84DD2538-9D82-6846-8FBF-827C45C75929}"/>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837843" y="4332330"/>
            <a:ext cx="3799513" cy="2389146"/>
          </a:xfrm>
          <a:prstGeom prst="rect">
            <a:avLst/>
          </a:prstGeom>
        </p:spPr>
      </p:pic>
      <p:pic>
        <p:nvPicPr>
          <p:cNvPr id="7" name="Picture 6">
            <a:extLst>
              <a:ext uri="{FF2B5EF4-FFF2-40B4-BE49-F238E27FC236}">
                <a16:creationId xmlns:a16="http://schemas.microsoft.com/office/drawing/2014/main" id="{AB90A8B5-A53A-72CA-09C5-BCEF6CFAC1F4}"/>
              </a:ext>
            </a:extLst>
          </p:cNvPr>
          <p:cNvPicPr>
            <a:picLocks noChangeAspect="1"/>
          </p:cNvPicPr>
          <p:nvPr/>
        </p:nvPicPr>
        <p:blipFill>
          <a:blip r:embed="rId4"/>
          <a:stretch>
            <a:fillRect/>
          </a:stretch>
        </p:blipFill>
        <p:spPr>
          <a:xfrm>
            <a:off x="3175000" y="5665786"/>
            <a:ext cx="2921000" cy="584200"/>
          </a:xfrm>
          <a:prstGeom prst="rect">
            <a:avLst/>
          </a:prstGeom>
        </p:spPr>
      </p:pic>
    </p:spTree>
    <p:extLst>
      <p:ext uri="{BB962C8B-B14F-4D97-AF65-F5344CB8AC3E}">
        <p14:creationId xmlns:p14="http://schemas.microsoft.com/office/powerpoint/2010/main" val="29363562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D3E9E-F921-FC49-8A4E-555C95FF71BC}"/>
              </a:ext>
            </a:extLst>
          </p:cNvPr>
          <p:cNvSpPr>
            <a:spLocks noGrp="1"/>
          </p:cNvSpPr>
          <p:nvPr>
            <p:ph type="title"/>
          </p:nvPr>
        </p:nvSpPr>
        <p:spPr/>
        <p:txBody>
          <a:bodyPr/>
          <a:lstStyle/>
          <a:p>
            <a:r>
              <a:rPr lang="en-US" dirty="0"/>
              <a:t>3D Defects</a:t>
            </a:r>
          </a:p>
        </p:txBody>
      </p:sp>
      <p:sp>
        <p:nvSpPr>
          <p:cNvPr id="3" name="Content Placeholder 2">
            <a:extLst>
              <a:ext uri="{FF2B5EF4-FFF2-40B4-BE49-F238E27FC236}">
                <a16:creationId xmlns:a16="http://schemas.microsoft.com/office/drawing/2014/main" id="{F179F47C-E901-5742-8921-11770192111B}"/>
              </a:ext>
            </a:extLst>
          </p:cNvPr>
          <p:cNvSpPr>
            <a:spLocks noGrp="1"/>
          </p:cNvSpPr>
          <p:nvPr>
            <p:ph idx="1"/>
          </p:nvPr>
        </p:nvSpPr>
        <p:spPr>
          <a:xfrm>
            <a:off x="609600" y="2160495"/>
            <a:ext cx="4975274" cy="3965670"/>
          </a:xfrm>
        </p:spPr>
        <p:txBody>
          <a:bodyPr/>
          <a:lstStyle/>
          <a:p>
            <a:r>
              <a:rPr lang="en-US" dirty="0"/>
              <a:t>When point defects cluster, they form three dimensional defects</a:t>
            </a:r>
          </a:p>
          <a:p>
            <a:r>
              <a:rPr lang="en-US" dirty="0"/>
              <a:t>The energy of a point defect is reduced when several point defects cluster together</a:t>
            </a:r>
          </a:p>
          <a:p>
            <a:r>
              <a:rPr lang="en-US" dirty="0"/>
              <a:t>Larger clusters of vacancies are called </a:t>
            </a:r>
            <a:r>
              <a:rPr lang="en-US" b="1" dirty="0"/>
              <a:t>voids</a:t>
            </a:r>
          </a:p>
          <a:p>
            <a:r>
              <a:rPr lang="en-US" dirty="0"/>
              <a:t>Clusters of impurity atoms are called </a:t>
            </a:r>
            <a:r>
              <a:rPr lang="en-US" b="1" dirty="0"/>
              <a:t>precipitates</a:t>
            </a:r>
          </a:p>
          <a:p>
            <a:endParaRPr lang="en-US" dirty="0"/>
          </a:p>
        </p:txBody>
      </p:sp>
      <p:sp>
        <p:nvSpPr>
          <p:cNvPr id="4" name="Slide Number Placeholder 3">
            <a:extLst>
              <a:ext uri="{FF2B5EF4-FFF2-40B4-BE49-F238E27FC236}">
                <a16:creationId xmlns:a16="http://schemas.microsoft.com/office/drawing/2014/main" id="{2B1D7F86-2342-7545-81F8-3D75F8B41B0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FF2C605-4958-CF43-AA48-80339EFDB0AF}"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5" name="Picture 4">
            <a:extLst>
              <a:ext uri="{FF2B5EF4-FFF2-40B4-BE49-F238E27FC236}">
                <a16:creationId xmlns:a16="http://schemas.microsoft.com/office/drawing/2014/main" id="{81C80D03-650D-684D-8B62-00DD3AEE7C29}"/>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6404300" y="2368271"/>
            <a:ext cx="2713127" cy="1374167"/>
          </a:xfrm>
          <a:prstGeom prst="rect">
            <a:avLst/>
          </a:prstGeom>
        </p:spPr>
      </p:pic>
      <p:pic>
        <p:nvPicPr>
          <p:cNvPr id="6" name="Picture 5">
            <a:extLst>
              <a:ext uri="{FF2B5EF4-FFF2-40B4-BE49-F238E27FC236}">
                <a16:creationId xmlns:a16="http://schemas.microsoft.com/office/drawing/2014/main" id="{D0A677B5-1A9C-A145-A0C1-9FCB6D1B6E4F}"/>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9591068" y="2368272"/>
            <a:ext cx="1814888" cy="1374167"/>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404483E0-9258-CD4F-AA57-50C2EA7AE4CB}"/>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296324" y="4278816"/>
            <a:ext cx="2849608" cy="2184580"/>
          </a:xfrm>
          <a:prstGeom prst="rect">
            <a:avLst/>
          </a:prstGeom>
        </p:spPr>
      </p:pic>
    </p:spTree>
    <p:extLst>
      <p:ext uri="{BB962C8B-B14F-4D97-AF65-F5344CB8AC3E}">
        <p14:creationId xmlns:p14="http://schemas.microsoft.com/office/powerpoint/2010/main" val="13885374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97F909-0A31-1248-A6A6-392DDC1118D9}"/>
              </a:ext>
            </a:extLst>
          </p:cNvPr>
          <p:cNvSpPr>
            <a:spLocks noGrp="1"/>
          </p:cNvSpPr>
          <p:nvPr>
            <p:ph type="title"/>
          </p:nvPr>
        </p:nvSpPr>
        <p:spPr/>
        <p:txBody>
          <a:bodyPr/>
          <a:lstStyle/>
          <a:p>
            <a:r>
              <a:rPr lang="en-US" dirty="0"/>
              <a:t>Microstructure</a:t>
            </a:r>
          </a:p>
        </p:txBody>
      </p:sp>
      <p:sp>
        <p:nvSpPr>
          <p:cNvPr id="3" name="Content Placeholder 2">
            <a:extLst>
              <a:ext uri="{FF2B5EF4-FFF2-40B4-BE49-F238E27FC236}">
                <a16:creationId xmlns:a16="http://schemas.microsoft.com/office/drawing/2014/main" id="{5923DF04-3041-E24E-937F-A8726FE0476D}"/>
              </a:ext>
            </a:extLst>
          </p:cNvPr>
          <p:cNvSpPr>
            <a:spLocks noGrp="1"/>
          </p:cNvSpPr>
          <p:nvPr>
            <p:ph idx="1"/>
          </p:nvPr>
        </p:nvSpPr>
        <p:spPr>
          <a:xfrm>
            <a:off x="609600" y="2160494"/>
            <a:ext cx="10972800" cy="2706927"/>
          </a:xfrm>
        </p:spPr>
        <p:txBody>
          <a:bodyPr>
            <a:normAutofit fontScale="92500"/>
          </a:bodyPr>
          <a:lstStyle/>
          <a:p>
            <a:r>
              <a:rPr lang="en-US" dirty="0"/>
              <a:t>Material microstructure is the structure observable with 25x magnification</a:t>
            </a:r>
          </a:p>
          <a:p>
            <a:r>
              <a:rPr lang="en-US" dirty="0"/>
              <a:t>The microstructure includes grain structure, secondary phases, porosity, and more</a:t>
            </a:r>
          </a:p>
          <a:p>
            <a:r>
              <a:rPr lang="en-US" dirty="0"/>
              <a:t>The microstructure can strongly influence physical properties such as strength, toughness, ductility, hardness, corrosion resistance, high/low temperature behavior or wear resistance. </a:t>
            </a:r>
          </a:p>
          <a:p>
            <a:r>
              <a:rPr lang="en-US" dirty="0"/>
              <a:t>These properties in turn govern the application of these materials in industrial practice</a:t>
            </a:r>
          </a:p>
          <a:p>
            <a:endParaRPr lang="en-US" dirty="0"/>
          </a:p>
        </p:txBody>
      </p:sp>
      <p:sp>
        <p:nvSpPr>
          <p:cNvPr id="4" name="Slide Number Placeholder 3">
            <a:extLst>
              <a:ext uri="{FF2B5EF4-FFF2-40B4-BE49-F238E27FC236}">
                <a16:creationId xmlns:a16="http://schemas.microsoft.com/office/drawing/2014/main" id="{14D1B412-D873-C747-AAFD-C84DC0436A6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FF2C605-4958-CF43-AA48-80339EFDB0AF}"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grpSp>
        <p:nvGrpSpPr>
          <p:cNvPr id="5" name="Group 4">
            <a:extLst>
              <a:ext uri="{FF2B5EF4-FFF2-40B4-BE49-F238E27FC236}">
                <a16:creationId xmlns:a16="http://schemas.microsoft.com/office/drawing/2014/main" id="{3864C609-45C9-E341-9B37-A1BD1E74E1BF}"/>
              </a:ext>
            </a:extLst>
          </p:cNvPr>
          <p:cNvGrpSpPr/>
          <p:nvPr/>
        </p:nvGrpSpPr>
        <p:grpSpPr>
          <a:xfrm>
            <a:off x="1524000" y="4918523"/>
            <a:ext cx="9144000" cy="1620390"/>
            <a:chOff x="0" y="2443045"/>
            <a:chExt cx="9144000" cy="1620390"/>
          </a:xfrm>
        </p:grpSpPr>
        <p:pic>
          <p:nvPicPr>
            <p:cNvPr id="6" name="Picture 5">
              <a:extLst>
                <a:ext uri="{FF2B5EF4-FFF2-40B4-BE49-F238E27FC236}">
                  <a16:creationId xmlns:a16="http://schemas.microsoft.com/office/drawing/2014/main" id="{AC7A7B68-CB5B-D44D-A2A6-68631D1A4E4C}"/>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2443047"/>
              <a:ext cx="1870328" cy="1404825"/>
            </a:xfrm>
            <a:prstGeom prst="rect">
              <a:avLst/>
            </a:prstGeom>
            <a:ln>
              <a:noFill/>
            </a:ln>
            <a:effectLst>
              <a:outerShdw blurRad="292100" dist="139700" dir="2700000" algn="tl" rotWithShape="0">
                <a:srgbClr val="333333">
                  <a:alpha val="65000"/>
                </a:srgbClr>
              </a:outerShdw>
            </a:effectLst>
          </p:spPr>
        </p:pic>
        <p:sp>
          <p:nvSpPr>
            <p:cNvPr id="7" name="TextBox 6">
              <a:extLst>
                <a:ext uri="{FF2B5EF4-FFF2-40B4-BE49-F238E27FC236}">
                  <a16:creationId xmlns:a16="http://schemas.microsoft.com/office/drawing/2014/main" id="{64BB8245-7F56-E74D-B676-256BD22D8D6F}"/>
                </a:ext>
              </a:extLst>
            </p:cNvPr>
            <p:cNvSpPr txBox="1"/>
            <p:nvPr/>
          </p:nvSpPr>
          <p:spPr>
            <a:xfrm>
              <a:off x="0" y="3817214"/>
              <a:ext cx="1870328"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a:ea typeface="+mn-ea"/>
                  <a:cs typeface="+mn-cs"/>
                </a:rPr>
                <a:t>Annealed Stainless Steel</a:t>
              </a:r>
            </a:p>
          </p:txBody>
        </p:sp>
        <p:pic>
          <p:nvPicPr>
            <p:cNvPr id="8" name="Picture 7">
              <a:extLst>
                <a:ext uri="{FF2B5EF4-FFF2-40B4-BE49-F238E27FC236}">
                  <a16:creationId xmlns:a16="http://schemas.microsoft.com/office/drawing/2014/main" id="{A7B99BA2-605E-5447-8077-7034D530221C}"/>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895057" y="2443047"/>
              <a:ext cx="1756460" cy="1404824"/>
            </a:xfrm>
            <a:prstGeom prst="rect">
              <a:avLst/>
            </a:prstGeom>
            <a:ln>
              <a:noFill/>
            </a:ln>
            <a:effectLst>
              <a:outerShdw blurRad="292100" dist="139700" dir="2700000" algn="tl" rotWithShape="0">
                <a:srgbClr val="333333">
                  <a:alpha val="65000"/>
                </a:srgbClr>
              </a:outerShdw>
            </a:effectLst>
          </p:spPr>
        </p:pic>
        <p:sp>
          <p:nvSpPr>
            <p:cNvPr id="9" name="TextBox 8">
              <a:extLst>
                <a:ext uri="{FF2B5EF4-FFF2-40B4-BE49-F238E27FC236}">
                  <a16:creationId xmlns:a16="http://schemas.microsoft.com/office/drawing/2014/main" id="{2DC80CE0-ECFA-B84F-A7D0-848EB7257763}"/>
                </a:ext>
              </a:extLst>
            </p:cNvPr>
            <p:cNvSpPr txBox="1"/>
            <p:nvPr/>
          </p:nvSpPr>
          <p:spPr>
            <a:xfrm>
              <a:off x="1884612" y="3817214"/>
              <a:ext cx="1756461"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a:ea typeface="+mn-ea"/>
                  <a:cs typeface="+mn-cs"/>
                </a:rPr>
                <a:t>Cast Bronze</a:t>
              </a:r>
            </a:p>
          </p:txBody>
        </p:sp>
        <p:pic>
          <p:nvPicPr>
            <p:cNvPr id="10" name="Picture 9">
              <a:extLst>
                <a:ext uri="{FF2B5EF4-FFF2-40B4-BE49-F238E27FC236}">
                  <a16:creationId xmlns:a16="http://schemas.microsoft.com/office/drawing/2014/main" id="{AED04D9A-8F06-E04A-82EF-CFFD1135E32E}"/>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3676246" y="2459759"/>
              <a:ext cx="1814888" cy="1374167"/>
            </a:xfrm>
            <a:prstGeom prst="rect">
              <a:avLst/>
            </a:prstGeom>
            <a:ln>
              <a:noFill/>
            </a:ln>
            <a:effectLst>
              <a:outerShdw blurRad="292100" dist="139700" dir="2700000" algn="tl" rotWithShape="0">
                <a:srgbClr val="333333">
                  <a:alpha val="65000"/>
                </a:srgbClr>
              </a:outerShdw>
            </a:effectLst>
          </p:spPr>
        </p:pic>
        <p:sp>
          <p:nvSpPr>
            <p:cNvPr id="11" name="TextBox 10">
              <a:extLst>
                <a:ext uri="{FF2B5EF4-FFF2-40B4-BE49-F238E27FC236}">
                  <a16:creationId xmlns:a16="http://schemas.microsoft.com/office/drawing/2014/main" id="{3BA3E8F3-A5C3-7441-9670-640C2B61682E}"/>
                </a:ext>
              </a:extLst>
            </p:cNvPr>
            <p:cNvSpPr txBox="1"/>
            <p:nvPr/>
          </p:nvSpPr>
          <p:spPr>
            <a:xfrm>
              <a:off x="3655357" y="3817214"/>
              <a:ext cx="1829173"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a:ea typeface="+mn-ea"/>
                  <a:cs typeface="+mn-cs"/>
                </a:rPr>
                <a:t>Sintered UO2</a:t>
              </a:r>
            </a:p>
          </p:txBody>
        </p:sp>
        <p:sp>
          <p:nvSpPr>
            <p:cNvPr id="12" name="Rectangle 11">
              <a:extLst>
                <a:ext uri="{FF2B5EF4-FFF2-40B4-BE49-F238E27FC236}">
                  <a16:creationId xmlns:a16="http://schemas.microsoft.com/office/drawing/2014/main" id="{16B8A51B-C49A-224E-A59B-464A08C912AB}"/>
                </a:ext>
              </a:extLst>
            </p:cNvPr>
            <p:cNvSpPr/>
            <p:nvPr/>
          </p:nvSpPr>
          <p:spPr>
            <a:xfrm>
              <a:off x="5484530" y="3817214"/>
              <a:ext cx="1712305"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a:ea typeface="+mn-ea"/>
                  <a:cs typeface="+mn-cs"/>
                </a:rPr>
                <a:t>Co-Al-W </a:t>
              </a:r>
              <a:r>
                <a:rPr kumimoji="0" lang="en-US" sz="1000" b="0" i="0" u="none" strike="noStrike" kern="1200" cap="none" spc="0" normalizeH="0" baseline="0" noProof="0" dirty="0" err="1">
                  <a:ln>
                    <a:noFill/>
                  </a:ln>
                  <a:solidFill>
                    <a:prstClr val="black"/>
                  </a:solidFill>
                  <a:effectLst/>
                  <a:uLnTx/>
                  <a:uFillTx/>
                  <a:latin typeface="Calibri"/>
                  <a:ea typeface="+mn-ea"/>
                  <a:cs typeface="+mn-cs"/>
                </a:rPr>
                <a:t>Superalloy</a:t>
              </a:r>
              <a:endParaRPr kumimoji="0" lang="en-US" sz="10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13" name="Picture 12">
              <a:extLst>
                <a:ext uri="{FF2B5EF4-FFF2-40B4-BE49-F238E27FC236}">
                  <a16:creationId xmlns:a16="http://schemas.microsoft.com/office/drawing/2014/main" id="{453A7F8F-BA54-B546-8E76-CD9821F51D0E}"/>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5515863" y="2443047"/>
              <a:ext cx="1712304" cy="1404824"/>
            </a:xfrm>
            <a:prstGeom prst="rect">
              <a:avLst/>
            </a:prstGeom>
            <a:ln>
              <a:noFill/>
            </a:ln>
            <a:effectLst>
              <a:outerShdw blurRad="292100" dist="139700" dir="2700000" algn="tl" rotWithShape="0">
                <a:srgbClr val="333333">
                  <a:alpha val="65000"/>
                </a:srgbClr>
              </a:outerShdw>
            </a:effectLst>
          </p:spPr>
        </p:pic>
        <p:pic>
          <p:nvPicPr>
            <p:cNvPr id="14" name="Picture 13">
              <a:extLst>
                <a:ext uri="{FF2B5EF4-FFF2-40B4-BE49-F238E27FC236}">
                  <a16:creationId xmlns:a16="http://schemas.microsoft.com/office/drawing/2014/main" id="{8420F5F1-9F12-6841-ABA8-52A06481E2E2}"/>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7252896" y="2443045"/>
              <a:ext cx="1876141" cy="1404827"/>
            </a:xfrm>
            <a:prstGeom prst="rect">
              <a:avLst/>
            </a:prstGeom>
            <a:ln>
              <a:noFill/>
            </a:ln>
            <a:effectLst>
              <a:outerShdw blurRad="292100" dist="139700" dir="2700000" algn="tl" rotWithShape="0">
                <a:srgbClr val="333333">
                  <a:alpha val="65000"/>
                </a:srgbClr>
              </a:outerShdw>
            </a:effectLst>
          </p:spPr>
        </p:pic>
        <p:sp>
          <p:nvSpPr>
            <p:cNvPr id="15" name="Rectangle 14">
              <a:extLst>
                <a:ext uri="{FF2B5EF4-FFF2-40B4-BE49-F238E27FC236}">
                  <a16:creationId xmlns:a16="http://schemas.microsoft.com/office/drawing/2014/main" id="{5622BC04-D24C-E641-A4B0-91A88FDD39D3}"/>
                </a:ext>
              </a:extLst>
            </p:cNvPr>
            <p:cNvSpPr/>
            <p:nvPr/>
          </p:nvSpPr>
          <p:spPr>
            <a:xfrm>
              <a:off x="7211120" y="3817214"/>
              <a:ext cx="1932880"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a:ea typeface="+mn-ea"/>
                  <a:cs typeface="+mn-cs"/>
                </a:rPr>
                <a:t>Friction stir welded stainless steel</a:t>
              </a:r>
            </a:p>
          </p:txBody>
        </p:sp>
      </p:grpSp>
    </p:spTree>
    <p:extLst>
      <p:ext uri="{BB962C8B-B14F-4D97-AF65-F5344CB8AC3E}">
        <p14:creationId xmlns:p14="http://schemas.microsoft.com/office/powerpoint/2010/main" val="39314239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E1115B-A07E-9342-8CD9-02A360083D89}"/>
              </a:ext>
            </a:extLst>
          </p:cNvPr>
          <p:cNvSpPr>
            <a:spLocks noGrp="1"/>
          </p:cNvSpPr>
          <p:nvPr>
            <p:ph type="title"/>
          </p:nvPr>
        </p:nvSpPr>
        <p:spPr/>
        <p:txBody>
          <a:bodyPr/>
          <a:lstStyle/>
          <a:p>
            <a:r>
              <a:rPr lang="en-US" dirty="0"/>
              <a:t>Material processing</a:t>
            </a:r>
          </a:p>
        </p:txBody>
      </p:sp>
      <p:sp>
        <p:nvSpPr>
          <p:cNvPr id="3" name="Content Placeholder 2">
            <a:extLst>
              <a:ext uri="{FF2B5EF4-FFF2-40B4-BE49-F238E27FC236}">
                <a16:creationId xmlns:a16="http://schemas.microsoft.com/office/drawing/2014/main" id="{0F9C622E-27BF-7A4D-8DFC-3D5F3F9DFB68}"/>
              </a:ext>
            </a:extLst>
          </p:cNvPr>
          <p:cNvSpPr>
            <a:spLocks noGrp="1"/>
          </p:cNvSpPr>
          <p:nvPr>
            <p:ph idx="1"/>
          </p:nvPr>
        </p:nvSpPr>
        <p:spPr>
          <a:xfrm>
            <a:off x="609600" y="2160495"/>
            <a:ext cx="8407791" cy="3965670"/>
          </a:xfrm>
        </p:spPr>
        <p:txBody>
          <a:bodyPr>
            <a:normAutofit fontScale="70000" lnSpcReduction="20000"/>
          </a:bodyPr>
          <a:lstStyle/>
          <a:p>
            <a:r>
              <a:rPr lang="en-US" dirty="0"/>
              <a:t>The processes we use to make a material have a huge impact on its microstructure and properties</a:t>
            </a:r>
          </a:p>
          <a:p>
            <a:r>
              <a:rPr lang="en-US" b="1" dirty="0"/>
              <a:t>Casting</a:t>
            </a:r>
            <a:r>
              <a:rPr lang="en-US" dirty="0"/>
              <a:t> – manufacturing process in which a liquid material is poured into a mold and then allowed to solidify</a:t>
            </a:r>
          </a:p>
          <a:p>
            <a:pPr lvl="1"/>
            <a:r>
              <a:rPr lang="en-US" dirty="0"/>
              <a:t>Can be used to make complex shapes</a:t>
            </a:r>
          </a:p>
          <a:p>
            <a:pPr lvl="1"/>
            <a:r>
              <a:rPr lang="en-US" dirty="0"/>
              <a:t>The solidified microstructure typically has properties that are far from ideal</a:t>
            </a:r>
          </a:p>
          <a:p>
            <a:r>
              <a:rPr lang="en-US" b="1" dirty="0"/>
              <a:t>Sintering</a:t>
            </a:r>
            <a:r>
              <a:rPr lang="en-US" dirty="0"/>
              <a:t> – Forming a solid from a powder using heat and/or pressure without melting the material</a:t>
            </a:r>
          </a:p>
          <a:p>
            <a:pPr lvl="1"/>
            <a:r>
              <a:rPr lang="en-US" dirty="0"/>
              <a:t>Applicable to metals and ceramics</a:t>
            </a:r>
          </a:p>
          <a:p>
            <a:pPr lvl="1"/>
            <a:r>
              <a:rPr lang="en-US" dirty="0"/>
              <a:t>Difficult to obtain a material that is fully dense</a:t>
            </a:r>
          </a:p>
          <a:p>
            <a:pPr lvl="1"/>
            <a:r>
              <a:rPr lang="en-US" dirty="0"/>
              <a:t>Used to make fuel pellets</a:t>
            </a:r>
          </a:p>
          <a:p>
            <a:r>
              <a:rPr lang="en-US" b="1" dirty="0"/>
              <a:t>Post-fabrication processing</a:t>
            </a:r>
          </a:p>
          <a:p>
            <a:pPr lvl="1"/>
            <a:r>
              <a:rPr lang="en-US" b="1" dirty="0"/>
              <a:t>heat treatment</a:t>
            </a:r>
          </a:p>
          <a:p>
            <a:pPr lvl="1"/>
            <a:r>
              <a:rPr lang="en-US" b="1" dirty="0"/>
              <a:t>working</a:t>
            </a:r>
          </a:p>
        </p:txBody>
      </p:sp>
      <p:sp>
        <p:nvSpPr>
          <p:cNvPr id="4" name="Slide Number Placeholder 3">
            <a:extLst>
              <a:ext uri="{FF2B5EF4-FFF2-40B4-BE49-F238E27FC236}">
                <a16:creationId xmlns:a16="http://schemas.microsoft.com/office/drawing/2014/main" id="{1D5131C2-722D-1742-9A8E-36EF0D80B89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FF2C605-4958-CF43-AA48-80339EFDB0AF}"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5" name="Picture 4">
            <a:extLst>
              <a:ext uri="{FF2B5EF4-FFF2-40B4-BE49-F238E27FC236}">
                <a16:creationId xmlns:a16="http://schemas.microsoft.com/office/drawing/2014/main" id="{AE0C9426-7730-D743-A676-288DA59A79B2}"/>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9409761" y="1342636"/>
            <a:ext cx="2192042" cy="1490911"/>
          </a:xfrm>
          <a:prstGeom prst="rect">
            <a:avLst/>
          </a:prstGeom>
        </p:spPr>
      </p:pic>
      <p:pic>
        <p:nvPicPr>
          <p:cNvPr id="6" name="Picture 5">
            <a:extLst>
              <a:ext uri="{FF2B5EF4-FFF2-40B4-BE49-F238E27FC236}">
                <a16:creationId xmlns:a16="http://schemas.microsoft.com/office/drawing/2014/main" id="{31039B00-83D2-0D43-8AB9-DA1DA87B604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409761" y="2920779"/>
            <a:ext cx="2172639" cy="1446417"/>
          </a:xfrm>
          <a:prstGeom prst="rect">
            <a:avLst/>
          </a:prstGeom>
        </p:spPr>
      </p:pic>
      <p:pic>
        <p:nvPicPr>
          <p:cNvPr id="7" name="Picture 6">
            <a:extLst>
              <a:ext uri="{FF2B5EF4-FFF2-40B4-BE49-F238E27FC236}">
                <a16:creationId xmlns:a16="http://schemas.microsoft.com/office/drawing/2014/main" id="{16688D4D-35F7-D442-A051-56A43E58E704}"/>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530489" y="4421068"/>
            <a:ext cx="1895902" cy="1935283"/>
          </a:xfrm>
          <a:prstGeom prst="rect">
            <a:avLst/>
          </a:prstGeom>
        </p:spPr>
      </p:pic>
    </p:spTree>
    <p:extLst>
      <p:ext uri="{BB962C8B-B14F-4D97-AF65-F5344CB8AC3E}">
        <p14:creationId xmlns:p14="http://schemas.microsoft.com/office/powerpoint/2010/main" val="28903190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503DF1-EBE5-0DCE-9601-567F3D4F6BDB}"/>
              </a:ext>
            </a:extLst>
          </p:cNvPr>
          <p:cNvSpPr>
            <a:spLocks noGrp="1"/>
          </p:cNvSpPr>
          <p:nvPr>
            <p:ph type="title"/>
          </p:nvPr>
        </p:nvSpPr>
        <p:spPr/>
        <p:txBody>
          <a:bodyPr/>
          <a:lstStyle/>
          <a:p>
            <a:r>
              <a:rPr lang="en-US" dirty="0"/>
              <a:t>Material processing</a:t>
            </a:r>
          </a:p>
        </p:txBody>
      </p:sp>
      <p:sp>
        <p:nvSpPr>
          <p:cNvPr id="3" name="Content Placeholder 2">
            <a:extLst>
              <a:ext uri="{FF2B5EF4-FFF2-40B4-BE49-F238E27FC236}">
                <a16:creationId xmlns:a16="http://schemas.microsoft.com/office/drawing/2014/main" id="{816E13F5-8737-D14D-54D6-857C36FFFC2E}"/>
              </a:ext>
            </a:extLst>
          </p:cNvPr>
          <p:cNvSpPr>
            <a:spLocks noGrp="1"/>
          </p:cNvSpPr>
          <p:nvPr>
            <p:ph idx="1"/>
          </p:nvPr>
        </p:nvSpPr>
        <p:spPr/>
        <p:txBody>
          <a:bodyPr/>
          <a:lstStyle/>
          <a:p>
            <a:r>
              <a:rPr lang="en-US" sz="2000" dirty="0"/>
              <a:t>Heat treatment: heating or cooling a material to extreme temperatures to get desired microstructure and properties</a:t>
            </a:r>
          </a:p>
          <a:p>
            <a:pPr lvl="1"/>
            <a:r>
              <a:rPr lang="en-US" sz="2000" dirty="0"/>
              <a:t>Used to control the rate of microstructure change, including diffusion, grain growth, or phase change</a:t>
            </a:r>
          </a:p>
          <a:p>
            <a:pPr lvl="1"/>
            <a:r>
              <a:rPr lang="en-US" sz="2000" dirty="0"/>
              <a:t>Annealing</a:t>
            </a:r>
          </a:p>
          <a:p>
            <a:pPr lvl="2"/>
            <a:r>
              <a:rPr lang="en-US" sz="1600" dirty="0"/>
              <a:t>heat and hold the material, which allows for any defects in the material to repair themselves</a:t>
            </a:r>
          </a:p>
          <a:p>
            <a:pPr lvl="2"/>
            <a:r>
              <a:rPr lang="en-US" sz="1600" dirty="0"/>
              <a:t>The metal is then allowed to cool back to room temperature at a slow pace to produce a more ductile crystalline structure</a:t>
            </a:r>
          </a:p>
          <a:p>
            <a:pPr lvl="1"/>
            <a:r>
              <a:rPr lang="en-US" sz="2000" dirty="0"/>
              <a:t>Quenching</a:t>
            </a:r>
          </a:p>
          <a:p>
            <a:pPr lvl="2"/>
            <a:r>
              <a:rPr lang="en-US" sz="1600" dirty="0"/>
              <a:t>heated to a temperature that transforms its internal structure, held at that temperature, then rapidly cooled</a:t>
            </a:r>
          </a:p>
          <a:p>
            <a:pPr lvl="2"/>
            <a:r>
              <a:rPr lang="en-US" sz="1600" dirty="0"/>
              <a:t>The quick cooling process locks in the high T structure, or forces phase transformation without the ability to relax stresses</a:t>
            </a:r>
          </a:p>
        </p:txBody>
      </p:sp>
      <p:sp>
        <p:nvSpPr>
          <p:cNvPr id="4" name="Slide Number Placeholder 3">
            <a:extLst>
              <a:ext uri="{FF2B5EF4-FFF2-40B4-BE49-F238E27FC236}">
                <a16:creationId xmlns:a16="http://schemas.microsoft.com/office/drawing/2014/main" id="{70756A75-E218-5FEF-F546-E30C0E2F81C5}"/>
              </a:ext>
            </a:extLst>
          </p:cNvPr>
          <p:cNvSpPr>
            <a:spLocks noGrp="1"/>
          </p:cNvSpPr>
          <p:nvPr>
            <p:ph type="sldNum" sz="quarter" idx="12"/>
          </p:nvPr>
        </p:nvSpPr>
        <p:spPr/>
        <p:txBody>
          <a:bodyPr/>
          <a:lstStyle/>
          <a:p>
            <a:pPr>
              <a:defRPr/>
            </a:pPr>
            <a:fld id="{3FF2C605-4958-CF43-AA48-80339EFDB0AF}" type="slidenum">
              <a:rPr lang="en-US" smtClean="0"/>
              <a:pPr>
                <a:defRPr/>
              </a:pPr>
              <a:t>14</a:t>
            </a:fld>
            <a:endParaRPr lang="en-US"/>
          </a:p>
        </p:txBody>
      </p:sp>
    </p:spTree>
    <p:extLst>
      <p:ext uri="{BB962C8B-B14F-4D97-AF65-F5344CB8AC3E}">
        <p14:creationId xmlns:p14="http://schemas.microsoft.com/office/powerpoint/2010/main" val="341847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503DF1-EBE5-0DCE-9601-567F3D4F6BDB}"/>
              </a:ext>
            </a:extLst>
          </p:cNvPr>
          <p:cNvSpPr>
            <a:spLocks noGrp="1"/>
          </p:cNvSpPr>
          <p:nvPr>
            <p:ph type="title"/>
          </p:nvPr>
        </p:nvSpPr>
        <p:spPr/>
        <p:txBody>
          <a:bodyPr/>
          <a:lstStyle/>
          <a:p>
            <a:r>
              <a:rPr lang="en-US" dirty="0"/>
              <a:t>Material processing</a:t>
            </a:r>
          </a:p>
        </p:txBody>
      </p:sp>
      <p:sp>
        <p:nvSpPr>
          <p:cNvPr id="3" name="Content Placeholder 2">
            <a:extLst>
              <a:ext uri="{FF2B5EF4-FFF2-40B4-BE49-F238E27FC236}">
                <a16:creationId xmlns:a16="http://schemas.microsoft.com/office/drawing/2014/main" id="{816E13F5-8737-D14D-54D6-857C36FFFC2E}"/>
              </a:ext>
            </a:extLst>
          </p:cNvPr>
          <p:cNvSpPr>
            <a:spLocks noGrp="1"/>
          </p:cNvSpPr>
          <p:nvPr>
            <p:ph idx="1"/>
          </p:nvPr>
        </p:nvSpPr>
        <p:spPr/>
        <p:txBody>
          <a:bodyPr/>
          <a:lstStyle/>
          <a:p>
            <a:r>
              <a:rPr lang="en-US" sz="2000" dirty="0"/>
              <a:t>Working: metalworking process that plastically deforms the alloy</a:t>
            </a:r>
          </a:p>
          <a:p>
            <a:r>
              <a:rPr lang="en-US" sz="2000" dirty="0"/>
              <a:t>Cold working occurs below the recrystallization temperature, hot working occurs above</a:t>
            </a:r>
          </a:p>
          <a:p>
            <a:r>
              <a:rPr lang="en-US" sz="2000" dirty="0"/>
              <a:t>By plastically deforming the material, we are increasing the number of dislocations and dislocation barriers, increasing the yield strength</a:t>
            </a:r>
          </a:p>
          <a:p>
            <a:r>
              <a:rPr lang="en-US" sz="2000" dirty="0"/>
              <a:t>Main types of working processes:</a:t>
            </a:r>
          </a:p>
          <a:p>
            <a:pPr lvl="1"/>
            <a:r>
              <a:rPr lang="en-US" sz="2000" dirty="0"/>
              <a:t>Squeezing (rolling/extrusion/drawing)</a:t>
            </a:r>
          </a:p>
          <a:p>
            <a:pPr lvl="1"/>
            <a:r>
              <a:rPr lang="en-US" sz="2000" dirty="0"/>
              <a:t>Bending (shaping)</a:t>
            </a:r>
          </a:p>
          <a:p>
            <a:pPr lvl="1"/>
            <a:r>
              <a:rPr lang="en-US" sz="2000" dirty="0"/>
              <a:t>Shearing (slitting)</a:t>
            </a:r>
          </a:p>
          <a:p>
            <a:endParaRPr lang="en-US" sz="2000" dirty="0"/>
          </a:p>
        </p:txBody>
      </p:sp>
      <p:sp>
        <p:nvSpPr>
          <p:cNvPr id="4" name="Slide Number Placeholder 3">
            <a:extLst>
              <a:ext uri="{FF2B5EF4-FFF2-40B4-BE49-F238E27FC236}">
                <a16:creationId xmlns:a16="http://schemas.microsoft.com/office/drawing/2014/main" id="{70756A75-E218-5FEF-F546-E30C0E2F81C5}"/>
              </a:ext>
            </a:extLst>
          </p:cNvPr>
          <p:cNvSpPr>
            <a:spLocks noGrp="1"/>
          </p:cNvSpPr>
          <p:nvPr>
            <p:ph type="sldNum" sz="quarter" idx="12"/>
          </p:nvPr>
        </p:nvSpPr>
        <p:spPr/>
        <p:txBody>
          <a:bodyPr/>
          <a:lstStyle/>
          <a:p>
            <a:pPr>
              <a:defRPr/>
            </a:pPr>
            <a:fld id="{3FF2C605-4958-CF43-AA48-80339EFDB0AF}" type="slidenum">
              <a:rPr lang="en-US" smtClean="0"/>
              <a:pPr>
                <a:defRPr/>
              </a:pPr>
              <a:t>15</a:t>
            </a:fld>
            <a:endParaRPr lang="en-US"/>
          </a:p>
        </p:txBody>
      </p:sp>
      <p:pic>
        <p:nvPicPr>
          <p:cNvPr id="1026" name="Picture 2" descr="Hot rolling vs cold rolling">
            <a:extLst>
              <a:ext uri="{FF2B5EF4-FFF2-40B4-BE49-F238E27FC236}">
                <a16:creationId xmlns:a16="http://schemas.microsoft.com/office/drawing/2014/main" id="{AB33090E-EFA8-67AF-7F0C-3FB56666B1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15445" y="3744119"/>
            <a:ext cx="4844309" cy="27947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70192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DFD5AD-5A77-CE4C-B5EF-780661BE2543}"/>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E347CFC8-A5BC-9F46-9984-484CDAD31D1D}"/>
              </a:ext>
            </a:extLst>
          </p:cNvPr>
          <p:cNvSpPr>
            <a:spLocks noGrp="1"/>
          </p:cNvSpPr>
          <p:nvPr>
            <p:ph idx="1"/>
          </p:nvPr>
        </p:nvSpPr>
        <p:spPr/>
        <p:txBody>
          <a:bodyPr>
            <a:normAutofit fontScale="92500" lnSpcReduction="10000"/>
          </a:bodyPr>
          <a:lstStyle/>
          <a:p>
            <a:r>
              <a:rPr lang="en-US" dirty="0"/>
              <a:t>Gap size changes due to thermal expansion, changing temperature profile</a:t>
            </a:r>
          </a:p>
          <a:p>
            <a:r>
              <a:rPr lang="en-US" dirty="0"/>
              <a:t>Often have displacements instead of strains, and can solve for stress via displacements</a:t>
            </a:r>
          </a:p>
          <a:p>
            <a:endParaRPr lang="en-US" dirty="0"/>
          </a:p>
          <a:p>
            <a:r>
              <a:rPr lang="en-US" dirty="0"/>
              <a:t>Fuel and pellet conditions change with time due to microstructure evolution</a:t>
            </a:r>
          </a:p>
          <a:p>
            <a:r>
              <a:rPr lang="en-US" dirty="0"/>
              <a:t>Atoms in the fuel and cladding materials are arranged in a crystal lattice</a:t>
            </a:r>
          </a:p>
          <a:p>
            <a:r>
              <a:rPr lang="en-US" dirty="0"/>
              <a:t>The crystal lattice is never perfect; it has defects</a:t>
            </a:r>
          </a:p>
          <a:p>
            <a:pPr lvl="1"/>
            <a:r>
              <a:rPr lang="en-US" dirty="0"/>
              <a:t>Point defects, dislocations, grain boundaries, voids and precipitates</a:t>
            </a:r>
          </a:p>
          <a:p>
            <a:r>
              <a:rPr lang="en-US" dirty="0"/>
              <a:t>All materials have defects, radiation damage causes many more defects</a:t>
            </a:r>
          </a:p>
          <a:p>
            <a:r>
              <a:rPr lang="en-US" dirty="0"/>
              <a:t>Microstructure can be tailored through processing, during fabrication or post-fabrication</a:t>
            </a:r>
          </a:p>
          <a:p>
            <a:endParaRPr lang="en-US" dirty="0"/>
          </a:p>
        </p:txBody>
      </p:sp>
      <p:sp>
        <p:nvSpPr>
          <p:cNvPr id="4" name="Slide Number Placeholder 3">
            <a:extLst>
              <a:ext uri="{FF2B5EF4-FFF2-40B4-BE49-F238E27FC236}">
                <a16:creationId xmlns:a16="http://schemas.microsoft.com/office/drawing/2014/main" id="{642CF7E3-3505-A541-9076-C9E5727304C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FF2C605-4958-CF43-AA48-80339EFDB0AF}"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4413164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29CC1-34E4-A34F-8621-801D8886CE7C}"/>
              </a:ext>
            </a:extLst>
          </p:cNvPr>
          <p:cNvSpPr>
            <a:spLocks noGrp="1"/>
          </p:cNvSpPr>
          <p:nvPr>
            <p:ph type="title"/>
          </p:nvPr>
        </p:nvSpPr>
        <p:spPr>
          <a:xfrm>
            <a:off x="963084" y="1234721"/>
            <a:ext cx="10363200" cy="1362075"/>
          </a:xfrm>
        </p:spPr>
        <p:txBody>
          <a:bodyPr/>
          <a:lstStyle/>
          <a:p>
            <a:r>
              <a:rPr lang="en-US" dirty="0"/>
              <a:t>UO2 Radiation effects</a:t>
            </a:r>
          </a:p>
        </p:txBody>
      </p:sp>
      <p:sp>
        <p:nvSpPr>
          <p:cNvPr id="4" name="Slide Number Placeholder 3">
            <a:extLst>
              <a:ext uri="{FF2B5EF4-FFF2-40B4-BE49-F238E27FC236}">
                <a16:creationId xmlns:a16="http://schemas.microsoft.com/office/drawing/2014/main" id="{2BFF06B0-02C9-F34D-82A4-D2D5BBAF6842}"/>
              </a:ext>
            </a:extLst>
          </p:cNvPr>
          <p:cNvSpPr>
            <a:spLocks noGrp="1"/>
          </p:cNvSpPr>
          <p:nvPr>
            <p:ph type="sldNum" sz="quarter" idx="12"/>
          </p:nvPr>
        </p:nvSpPr>
        <p:spPr/>
        <p:txBody>
          <a:bodyPr/>
          <a:lstStyle/>
          <a:p>
            <a:pPr>
              <a:defRPr/>
            </a:pPr>
            <a:fld id="{0DA6BD0F-ABBC-C14D-BC96-77BE126A748B}" type="slidenum">
              <a:rPr lang="en-US" smtClean="0"/>
              <a:pPr>
                <a:defRPr/>
              </a:pPr>
              <a:t>17</a:t>
            </a:fld>
            <a:endParaRPr lang="en-US"/>
          </a:p>
        </p:txBody>
      </p:sp>
    </p:spTree>
    <p:extLst>
      <p:ext uri="{BB962C8B-B14F-4D97-AF65-F5344CB8AC3E}">
        <p14:creationId xmlns:p14="http://schemas.microsoft.com/office/powerpoint/2010/main" val="16047049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E66515-BEE7-E61D-D574-934E56A6A550}"/>
              </a:ext>
            </a:extLst>
          </p:cNvPr>
          <p:cNvSpPr>
            <a:spLocks noGrp="1"/>
          </p:cNvSpPr>
          <p:nvPr>
            <p:ph type="title"/>
          </p:nvPr>
        </p:nvSpPr>
        <p:spPr/>
        <p:txBody>
          <a:bodyPr/>
          <a:lstStyle/>
          <a:p>
            <a:r>
              <a:rPr lang="en-US" dirty="0"/>
              <a:t>Radiation Damage</a:t>
            </a:r>
          </a:p>
        </p:txBody>
      </p:sp>
      <p:sp>
        <p:nvSpPr>
          <p:cNvPr id="3" name="Content Placeholder 2">
            <a:extLst>
              <a:ext uri="{FF2B5EF4-FFF2-40B4-BE49-F238E27FC236}">
                <a16:creationId xmlns:a16="http://schemas.microsoft.com/office/drawing/2014/main" id="{FB9F58E3-1D21-8DA5-12FE-4E373BF90871}"/>
              </a:ext>
            </a:extLst>
          </p:cNvPr>
          <p:cNvSpPr>
            <a:spLocks noGrp="1"/>
          </p:cNvSpPr>
          <p:nvPr>
            <p:ph sz="half" idx="1"/>
          </p:nvPr>
        </p:nvSpPr>
        <p:spPr/>
        <p:txBody>
          <a:bodyPr/>
          <a:lstStyle/>
          <a:p>
            <a:r>
              <a:rPr lang="en-US" sz="2000" dirty="0">
                <a:effectLst/>
                <a:latin typeface="Arial" panose="020B0604020202020204" pitchFamily="34" charset="0"/>
                <a:cs typeface="Arial" panose="020B0604020202020204" pitchFamily="34" charset="0"/>
              </a:rPr>
              <a:t>The macroscopic and observable results of exposure of solids to energetic particles are collectively known as radiation effects </a:t>
            </a:r>
          </a:p>
          <a:p>
            <a:r>
              <a:rPr lang="en-US" sz="2000" dirty="0">
                <a:latin typeface="Arial" panose="020B0604020202020204" pitchFamily="34" charset="0"/>
                <a:cs typeface="Arial" panose="020B0604020202020204" pitchFamily="34" charset="0"/>
              </a:rPr>
              <a:t>Heat production from the nuclear fuel to generate electricity ensues mostly from the slow down of the fission products by nuclear or electronic interactions</a:t>
            </a:r>
          </a:p>
          <a:p>
            <a:r>
              <a:rPr lang="en-US" sz="2000" dirty="0">
                <a:latin typeface="Arial" panose="020B0604020202020204" pitchFamily="34" charset="0"/>
                <a:cs typeface="Arial" panose="020B0604020202020204" pitchFamily="34" charset="0"/>
              </a:rPr>
              <a:t>As a direct consequence, there are also defects created along the path of the fission fragments leading to modification of the physical properties of the fuel</a:t>
            </a:r>
          </a:p>
          <a:p>
            <a:endParaRPr lang="en-US" sz="2000" dirty="0">
              <a:latin typeface="Arial" panose="020B0604020202020204" pitchFamily="34" charset="0"/>
              <a:cs typeface="Arial" panose="020B0604020202020204" pitchFamily="34" charset="0"/>
            </a:endParaRPr>
          </a:p>
        </p:txBody>
      </p:sp>
      <p:sp>
        <p:nvSpPr>
          <p:cNvPr id="4" name="Content Placeholder 3">
            <a:extLst>
              <a:ext uri="{FF2B5EF4-FFF2-40B4-BE49-F238E27FC236}">
                <a16:creationId xmlns:a16="http://schemas.microsoft.com/office/drawing/2014/main" id="{A28C5CF6-4F66-D006-A3AC-7CEE53701490}"/>
              </a:ext>
            </a:extLst>
          </p:cNvPr>
          <p:cNvSpPr>
            <a:spLocks noGrp="1"/>
          </p:cNvSpPr>
          <p:nvPr>
            <p:ph sz="half" idx="2"/>
          </p:nvPr>
        </p:nvSpPr>
        <p:spPr/>
        <p:txBody>
          <a:bodyPr/>
          <a:lstStyle/>
          <a:p>
            <a:r>
              <a:rPr lang="en-US" sz="2000" dirty="0"/>
              <a:t>Most Frenkel defects (interstitial-vacancy pair) are produced by secondary collision cascades</a:t>
            </a:r>
          </a:p>
          <a:p>
            <a:r>
              <a:rPr lang="en-US" sz="2000" dirty="0"/>
              <a:t>Local charge neutrality prevents the formation of interstitials and vacancies as independent processes, as the cations and anions are charged species</a:t>
            </a:r>
          </a:p>
          <a:p>
            <a:r>
              <a:rPr lang="en-US" sz="2000" dirty="0"/>
              <a:t>In UO2, two anion vacancies need to be created for each cation vacancy, forming a Schottky trio</a:t>
            </a:r>
          </a:p>
          <a:p>
            <a:r>
              <a:rPr lang="en-US" sz="2000" dirty="0"/>
              <a:t>The dominant defect type is anion Frenkel pairs</a:t>
            </a:r>
          </a:p>
        </p:txBody>
      </p:sp>
      <p:sp>
        <p:nvSpPr>
          <p:cNvPr id="5" name="Slide Number Placeholder 4">
            <a:extLst>
              <a:ext uri="{FF2B5EF4-FFF2-40B4-BE49-F238E27FC236}">
                <a16:creationId xmlns:a16="http://schemas.microsoft.com/office/drawing/2014/main" id="{2B2F2CAA-FBA3-C1AB-9867-CCCF43310F0B}"/>
              </a:ext>
            </a:extLst>
          </p:cNvPr>
          <p:cNvSpPr>
            <a:spLocks noGrp="1"/>
          </p:cNvSpPr>
          <p:nvPr>
            <p:ph type="sldNum" sz="quarter" idx="12"/>
          </p:nvPr>
        </p:nvSpPr>
        <p:spPr/>
        <p:txBody>
          <a:bodyPr/>
          <a:lstStyle/>
          <a:p>
            <a:pPr>
              <a:defRPr/>
            </a:pPr>
            <a:fld id="{EC35E9FC-F6D5-0349-BBED-EA7D7A9BC49B}" type="slidenum">
              <a:rPr lang="en-US" smtClean="0"/>
              <a:pPr>
                <a:defRPr/>
              </a:pPr>
              <a:t>18</a:t>
            </a:fld>
            <a:endParaRPr lang="en-US"/>
          </a:p>
        </p:txBody>
      </p:sp>
    </p:spTree>
    <p:extLst>
      <p:ext uri="{BB962C8B-B14F-4D97-AF65-F5344CB8AC3E}">
        <p14:creationId xmlns:p14="http://schemas.microsoft.com/office/powerpoint/2010/main" val="4790838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67C1F2-7559-F046-AEB2-DD5A8F435581}"/>
              </a:ext>
            </a:extLst>
          </p:cNvPr>
          <p:cNvSpPr>
            <a:spLocks noGrp="1"/>
          </p:cNvSpPr>
          <p:nvPr>
            <p:ph type="title"/>
          </p:nvPr>
        </p:nvSpPr>
        <p:spPr/>
        <p:txBody>
          <a:bodyPr/>
          <a:lstStyle/>
          <a:p>
            <a:r>
              <a:rPr lang="en-US" dirty="0"/>
              <a:t>Loop Formation</a:t>
            </a:r>
          </a:p>
        </p:txBody>
      </p:sp>
      <p:sp>
        <p:nvSpPr>
          <p:cNvPr id="3" name="Content Placeholder 2">
            <a:extLst>
              <a:ext uri="{FF2B5EF4-FFF2-40B4-BE49-F238E27FC236}">
                <a16:creationId xmlns:a16="http://schemas.microsoft.com/office/drawing/2014/main" id="{1B4FA014-154F-2EAE-BC21-FD60C215F8F7}"/>
              </a:ext>
            </a:extLst>
          </p:cNvPr>
          <p:cNvSpPr>
            <a:spLocks noGrp="1"/>
          </p:cNvSpPr>
          <p:nvPr>
            <p:ph sz="half" idx="1"/>
          </p:nvPr>
        </p:nvSpPr>
        <p:spPr>
          <a:xfrm>
            <a:off x="609600" y="1968501"/>
            <a:ext cx="6579476" cy="4157663"/>
          </a:xfrm>
        </p:spPr>
        <p:txBody>
          <a:bodyPr/>
          <a:lstStyle/>
          <a:p>
            <a:r>
              <a:rPr lang="en-US" sz="2000" dirty="0"/>
              <a:t>Dislocations generally a mixture of screw and edge components in the shape of a loop</a:t>
            </a:r>
          </a:p>
          <a:p>
            <a:r>
              <a:rPr lang="en-US" sz="2000" dirty="0"/>
              <a:t>The most important slip system in UO2 is the one which minimizes the electrostatic energy, the easy slip along {100}&lt;110&gt; tends to minimize the intense repulsive force between cations</a:t>
            </a:r>
          </a:p>
          <a:p>
            <a:r>
              <a:rPr lang="en-US" sz="2000" dirty="0"/>
              <a:t>Prismatic loops are of interstitial type and consist of a disc-shaped layer of defects in a cluster</a:t>
            </a:r>
          </a:p>
          <a:p>
            <a:r>
              <a:rPr lang="en-US" sz="2000" dirty="0"/>
              <a:t>This defect cluster is more energetically favorable than dispersed defects in the bulk</a:t>
            </a:r>
          </a:p>
          <a:p>
            <a:r>
              <a:rPr lang="en-US" sz="2000" dirty="0"/>
              <a:t>Vacancy clusters will form into voids</a:t>
            </a:r>
          </a:p>
        </p:txBody>
      </p:sp>
      <p:sp>
        <p:nvSpPr>
          <p:cNvPr id="5" name="Slide Number Placeholder 4">
            <a:extLst>
              <a:ext uri="{FF2B5EF4-FFF2-40B4-BE49-F238E27FC236}">
                <a16:creationId xmlns:a16="http://schemas.microsoft.com/office/drawing/2014/main" id="{112E98DB-EAC8-56C8-3D71-E066248E1E23}"/>
              </a:ext>
            </a:extLst>
          </p:cNvPr>
          <p:cNvSpPr>
            <a:spLocks noGrp="1"/>
          </p:cNvSpPr>
          <p:nvPr>
            <p:ph type="sldNum" sz="quarter" idx="12"/>
          </p:nvPr>
        </p:nvSpPr>
        <p:spPr/>
        <p:txBody>
          <a:bodyPr/>
          <a:lstStyle/>
          <a:p>
            <a:pPr>
              <a:defRPr/>
            </a:pPr>
            <a:fld id="{EC35E9FC-F6D5-0349-BBED-EA7D7A9BC49B}" type="slidenum">
              <a:rPr lang="en-US" smtClean="0"/>
              <a:pPr>
                <a:defRPr/>
              </a:pPr>
              <a:t>19</a:t>
            </a:fld>
            <a:endParaRPr lang="en-US" dirty="0"/>
          </a:p>
        </p:txBody>
      </p:sp>
      <p:pic>
        <p:nvPicPr>
          <p:cNvPr id="6" name="Picture 5">
            <a:extLst>
              <a:ext uri="{FF2B5EF4-FFF2-40B4-BE49-F238E27FC236}">
                <a16:creationId xmlns:a16="http://schemas.microsoft.com/office/drawing/2014/main" id="{2560179B-6939-8C7E-38AE-53CBEB90A379}"/>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7388352" y="1999457"/>
            <a:ext cx="4012120" cy="3647382"/>
          </a:xfrm>
          <a:prstGeom prst="rect">
            <a:avLst/>
          </a:prstGeom>
        </p:spPr>
      </p:pic>
      <p:sp>
        <p:nvSpPr>
          <p:cNvPr id="7" name="TextBox 6">
            <a:extLst>
              <a:ext uri="{FF2B5EF4-FFF2-40B4-BE49-F238E27FC236}">
                <a16:creationId xmlns:a16="http://schemas.microsoft.com/office/drawing/2014/main" id="{0262B38B-17FA-52BB-A120-396A20C36614}"/>
              </a:ext>
            </a:extLst>
          </p:cNvPr>
          <p:cNvSpPr txBox="1"/>
          <p:nvPr/>
        </p:nvSpPr>
        <p:spPr>
          <a:xfrm>
            <a:off x="7571708" y="5710020"/>
            <a:ext cx="3645408" cy="523220"/>
          </a:xfrm>
          <a:prstGeom prst="rect">
            <a:avLst/>
          </a:prstGeom>
          <a:noFill/>
        </p:spPr>
        <p:txBody>
          <a:bodyPr wrap="square" rtlCol="0">
            <a:spAutoFit/>
          </a:bodyPr>
          <a:lstStyle/>
          <a:p>
            <a:pPr algn="ctr"/>
            <a:r>
              <a:rPr lang="en-US" sz="1400" dirty="0"/>
              <a:t>Prismatic loops in UO2 from alpha particle irradiation</a:t>
            </a:r>
          </a:p>
        </p:txBody>
      </p:sp>
    </p:spTree>
    <p:extLst>
      <p:ext uri="{BB962C8B-B14F-4D97-AF65-F5344CB8AC3E}">
        <p14:creationId xmlns:p14="http://schemas.microsoft.com/office/powerpoint/2010/main" val="23942736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D22D12-18CD-B14A-8569-BC4BC0DF6C44}"/>
              </a:ext>
            </a:extLst>
          </p:cNvPr>
          <p:cNvSpPr>
            <a:spLocks noGrp="1"/>
          </p:cNvSpPr>
          <p:nvPr>
            <p:ph type="title"/>
          </p:nvPr>
        </p:nvSpPr>
        <p:spPr/>
        <p:txBody>
          <a:bodyPr/>
          <a:lstStyle/>
          <a:p>
            <a:r>
              <a:rPr lang="en-US" dirty="0"/>
              <a:t>Last Time</a:t>
            </a:r>
          </a:p>
        </p:txBody>
      </p:sp>
      <p:sp>
        <p:nvSpPr>
          <p:cNvPr id="3" name="Content Placeholder 2">
            <a:extLst>
              <a:ext uri="{FF2B5EF4-FFF2-40B4-BE49-F238E27FC236}">
                <a16:creationId xmlns:a16="http://schemas.microsoft.com/office/drawing/2014/main" id="{0A6FA760-1496-0145-BE5A-C149CF8C614C}"/>
              </a:ext>
            </a:extLst>
          </p:cNvPr>
          <p:cNvSpPr>
            <a:spLocks noGrp="1"/>
          </p:cNvSpPr>
          <p:nvPr>
            <p:ph idx="1"/>
          </p:nvPr>
        </p:nvSpPr>
        <p:spPr/>
        <p:txBody>
          <a:bodyPr>
            <a:normAutofit/>
          </a:bodyPr>
          <a:lstStyle/>
          <a:p>
            <a:r>
              <a:rPr lang="en-US" dirty="0"/>
              <a:t>Talked through numerical thermomechanics</a:t>
            </a:r>
          </a:p>
          <a:p>
            <a:r>
              <a:rPr lang="en-US" dirty="0"/>
              <a:t>All fuel performance codes: a) Numerically model the temperature in the fuel, b) Numerically model the stress in the cladding, c) Consider gap pressure, closure, and heat transfer</a:t>
            </a:r>
          </a:p>
          <a:p>
            <a:r>
              <a:rPr lang="en-US" dirty="0"/>
              <a:t>Some multiphysics fuel performance codes</a:t>
            </a:r>
          </a:p>
          <a:p>
            <a:pPr lvl="1"/>
            <a:r>
              <a:rPr lang="en-US" dirty="0"/>
              <a:t>FRAPCON/FRAPTRAN</a:t>
            </a:r>
          </a:p>
          <a:p>
            <a:pPr lvl="1"/>
            <a:r>
              <a:rPr lang="en-US" dirty="0"/>
              <a:t>BISON</a:t>
            </a:r>
          </a:p>
          <a:p>
            <a:r>
              <a:rPr lang="en-US" dirty="0"/>
              <a:t>Intro into material property evolution</a:t>
            </a:r>
          </a:p>
          <a:p>
            <a:pPr lvl="1"/>
            <a:endParaRPr lang="en-US" dirty="0"/>
          </a:p>
          <a:p>
            <a:endParaRPr lang="en-US" dirty="0"/>
          </a:p>
        </p:txBody>
      </p:sp>
      <p:sp>
        <p:nvSpPr>
          <p:cNvPr id="4" name="Slide Number Placeholder 3">
            <a:extLst>
              <a:ext uri="{FF2B5EF4-FFF2-40B4-BE49-F238E27FC236}">
                <a16:creationId xmlns:a16="http://schemas.microsoft.com/office/drawing/2014/main" id="{01C0F03E-AAC3-0A43-8DBB-83D9575B7BA5}"/>
              </a:ext>
            </a:extLst>
          </p:cNvPr>
          <p:cNvSpPr>
            <a:spLocks noGrp="1"/>
          </p:cNvSpPr>
          <p:nvPr>
            <p:ph type="sldNum" sz="quarter" idx="12"/>
          </p:nvPr>
        </p:nvSpPr>
        <p:spPr/>
        <p:txBody>
          <a:bodyPr/>
          <a:lstStyle/>
          <a:p>
            <a:pPr>
              <a:defRPr/>
            </a:pPr>
            <a:fld id="{3FF2C605-4958-CF43-AA48-80339EFDB0AF}" type="slidenum">
              <a:rPr lang="en-US" smtClean="0"/>
              <a:pPr>
                <a:defRPr/>
              </a:pPr>
              <a:t>2</a:t>
            </a:fld>
            <a:endParaRPr lang="en-US"/>
          </a:p>
        </p:txBody>
      </p:sp>
    </p:spTree>
    <p:extLst>
      <p:ext uri="{BB962C8B-B14F-4D97-AF65-F5344CB8AC3E}">
        <p14:creationId xmlns:p14="http://schemas.microsoft.com/office/powerpoint/2010/main" val="35766537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E14654-70BB-5C96-CD96-1898405F0530}"/>
              </a:ext>
            </a:extLst>
          </p:cNvPr>
          <p:cNvSpPr>
            <a:spLocks noGrp="1"/>
          </p:cNvSpPr>
          <p:nvPr>
            <p:ph type="title"/>
          </p:nvPr>
        </p:nvSpPr>
        <p:spPr/>
        <p:txBody>
          <a:bodyPr/>
          <a:lstStyle/>
          <a:p>
            <a:r>
              <a:rPr lang="en-US" dirty="0"/>
              <a:t>Voids</a:t>
            </a:r>
          </a:p>
        </p:txBody>
      </p:sp>
      <p:sp>
        <p:nvSpPr>
          <p:cNvPr id="3" name="Content Placeholder 2">
            <a:extLst>
              <a:ext uri="{FF2B5EF4-FFF2-40B4-BE49-F238E27FC236}">
                <a16:creationId xmlns:a16="http://schemas.microsoft.com/office/drawing/2014/main" id="{A914BDC9-1BC2-32B6-D8CC-E769F9FDA861}"/>
              </a:ext>
            </a:extLst>
          </p:cNvPr>
          <p:cNvSpPr>
            <a:spLocks noGrp="1"/>
          </p:cNvSpPr>
          <p:nvPr>
            <p:ph sz="half" idx="1"/>
          </p:nvPr>
        </p:nvSpPr>
        <p:spPr>
          <a:xfrm>
            <a:off x="609600" y="1968501"/>
            <a:ext cx="6266688" cy="4157663"/>
          </a:xfrm>
        </p:spPr>
        <p:txBody>
          <a:bodyPr/>
          <a:lstStyle/>
          <a:p>
            <a:r>
              <a:rPr lang="en-US" sz="2000" dirty="0"/>
              <a:t>Due to preferential absorption of interstitials at dislocations, we are left with a slight excess of vacancies in the bulk to nucleate and grow voids</a:t>
            </a:r>
          </a:p>
          <a:p>
            <a:r>
              <a:rPr lang="en-US" sz="2000" dirty="0"/>
              <a:t>Void nucleation can occur homogeneously by the collection of vacancies in the matrix, or heterogeneously at structural features (precipitates, grain boundaries, etc.)</a:t>
            </a:r>
          </a:p>
          <a:p>
            <a:r>
              <a:rPr lang="en-US" sz="2000" dirty="0"/>
              <a:t>The vacancy-rich radiation damage core is considered to be an important void nucleation mechanism in UO2</a:t>
            </a:r>
          </a:p>
          <a:p>
            <a:r>
              <a:rPr lang="en-US" sz="2000" dirty="0"/>
              <a:t>Vacancy diffusion then allows void growth</a:t>
            </a:r>
          </a:p>
          <a:p>
            <a:r>
              <a:rPr lang="en-US" sz="2000" dirty="0"/>
              <a:t>Gas atoms can often serve to stabilize small voids</a:t>
            </a:r>
          </a:p>
        </p:txBody>
      </p:sp>
      <p:sp>
        <p:nvSpPr>
          <p:cNvPr id="5" name="Slide Number Placeholder 4">
            <a:extLst>
              <a:ext uri="{FF2B5EF4-FFF2-40B4-BE49-F238E27FC236}">
                <a16:creationId xmlns:a16="http://schemas.microsoft.com/office/drawing/2014/main" id="{BB9F4351-AC68-5583-AC05-78E4C7A987E0}"/>
              </a:ext>
            </a:extLst>
          </p:cNvPr>
          <p:cNvSpPr>
            <a:spLocks noGrp="1"/>
          </p:cNvSpPr>
          <p:nvPr>
            <p:ph type="sldNum" sz="quarter" idx="12"/>
          </p:nvPr>
        </p:nvSpPr>
        <p:spPr/>
        <p:txBody>
          <a:bodyPr/>
          <a:lstStyle/>
          <a:p>
            <a:pPr>
              <a:defRPr/>
            </a:pPr>
            <a:fld id="{EC35E9FC-F6D5-0349-BBED-EA7D7A9BC49B}" type="slidenum">
              <a:rPr lang="en-US" smtClean="0"/>
              <a:pPr>
                <a:defRPr/>
              </a:pPr>
              <a:t>20</a:t>
            </a:fld>
            <a:endParaRPr lang="en-US"/>
          </a:p>
        </p:txBody>
      </p:sp>
      <p:pic>
        <p:nvPicPr>
          <p:cNvPr id="6" name="Picture 5">
            <a:extLst>
              <a:ext uri="{FF2B5EF4-FFF2-40B4-BE49-F238E27FC236}">
                <a16:creationId xmlns:a16="http://schemas.microsoft.com/office/drawing/2014/main" id="{F79FC4BD-4C0E-0249-1802-00868D88B6CE}"/>
              </a:ext>
            </a:extLst>
          </p:cNvPr>
          <p:cNvPicPr>
            <a:picLocks noChangeAspect="1"/>
          </p:cNvPicPr>
          <p:nvPr/>
        </p:nvPicPr>
        <p:blipFill>
          <a:blip r:embed="rId2"/>
          <a:stretch>
            <a:fillRect/>
          </a:stretch>
        </p:blipFill>
        <p:spPr>
          <a:xfrm>
            <a:off x="7827264" y="1511808"/>
            <a:ext cx="3231162" cy="4446078"/>
          </a:xfrm>
          <a:prstGeom prst="rect">
            <a:avLst/>
          </a:prstGeom>
        </p:spPr>
      </p:pic>
      <p:sp>
        <p:nvSpPr>
          <p:cNvPr id="7" name="TextBox 6">
            <a:extLst>
              <a:ext uri="{FF2B5EF4-FFF2-40B4-BE49-F238E27FC236}">
                <a16:creationId xmlns:a16="http://schemas.microsoft.com/office/drawing/2014/main" id="{05512FFB-9548-BE8B-2E0F-4B35DF2300B2}"/>
              </a:ext>
            </a:extLst>
          </p:cNvPr>
          <p:cNvSpPr txBox="1"/>
          <p:nvPr/>
        </p:nvSpPr>
        <p:spPr>
          <a:xfrm>
            <a:off x="7924800" y="6098189"/>
            <a:ext cx="3328416" cy="523220"/>
          </a:xfrm>
          <a:prstGeom prst="rect">
            <a:avLst/>
          </a:prstGeom>
          <a:noFill/>
        </p:spPr>
        <p:txBody>
          <a:bodyPr wrap="square" rtlCol="0">
            <a:spAutoFit/>
          </a:bodyPr>
          <a:lstStyle/>
          <a:p>
            <a:pPr algn="ctr"/>
            <a:r>
              <a:rPr lang="en-US" sz="1400" dirty="0"/>
              <a:t>Voids (bright spots) from alpha irradiation in UO2</a:t>
            </a:r>
          </a:p>
        </p:txBody>
      </p:sp>
    </p:spTree>
    <p:extLst>
      <p:ext uri="{BB962C8B-B14F-4D97-AF65-F5344CB8AC3E}">
        <p14:creationId xmlns:p14="http://schemas.microsoft.com/office/powerpoint/2010/main" val="10157045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F2CC82-F9DF-CB15-CAB6-FED72213CC1D}"/>
              </a:ext>
            </a:extLst>
          </p:cNvPr>
          <p:cNvSpPr>
            <a:spLocks noGrp="1"/>
          </p:cNvSpPr>
          <p:nvPr>
            <p:ph type="title"/>
          </p:nvPr>
        </p:nvSpPr>
        <p:spPr/>
        <p:txBody>
          <a:bodyPr/>
          <a:lstStyle/>
          <a:p>
            <a:r>
              <a:rPr lang="en-US" dirty="0"/>
              <a:t>Radiation Effects</a:t>
            </a:r>
          </a:p>
        </p:txBody>
      </p:sp>
      <p:sp>
        <p:nvSpPr>
          <p:cNvPr id="3" name="Content Placeholder 2">
            <a:extLst>
              <a:ext uri="{FF2B5EF4-FFF2-40B4-BE49-F238E27FC236}">
                <a16:creationId xmlns:a16="http://schemas.microsoft.com/office/drawing/2014/main" id="{328B6B8F-0187-AB0D-2481-305E53349EEB}"/>
              </a:ext>
            </a:extLst>
          </p:cNvPr>
          <p:cNvSpPr>
            <a:spLocks noGrp="1"/>
          </p:cNvSpPr>
          <p:nvPr>
            <p:ph sz="half" idx="1"/>
          </p:nvPr>
        </p:nvSpPr>
        <p:spPr>
          <a:xfrm>
            <a:off x="609600" y="1968501"/>
            <a:ext cx="10972800" cy="4157663"/>
          </a:xfrm>
        </p:spPr>
        <p:txBody>
          <a:bodyPr/>
          <a:lstStyle/>
          <a:p>
            <a:r>
              <a:rPr lang="en-US" sz="2400" dirty="0"/>
              <a:t>Chemistry changes</a:t>
            </a:r>
          </a:p>
          <a:p>
            <a:pPr lvl="1"/>
            <a:r>
              <a:rPr lang="en-US" sz="2200" dirty="0"/>
              <a:t>two fission products are generated from each fission, resulting up to about 3% of the chemical species present at the end of life for commercial fuel</a:t>
            </a:r>
          </a:p>
          <a:p>
            <a:pPr lvl="1"/>
            <a:r>
              <a:rPr lang="en-US" sz="2200" dirty="0"/>
              <a:t>the amount of fission products change both chemical and physical properties</a:t>
            </a:r>
          </a:p>
          <a:p>
            <a:r>
              <a:rPr lang="en-US" sz="2400" dirty="0"/>
              <a:t>Physical property changes</a:t>
            </a:r>
          </a:p>
          <a:p>
            <a:pPr lvl="1"/>
            <a:r>
              <a:rPr lang="en-US" sz="2200" dirty="0"/>
              <a:t>The physical effects caused by atomic displacements are rather complex and depend on the relative sink strengths of a given material for interstitials and vacancies and on the temperature</a:t>
            </a:r>
          </a:p>
          <a:p>
            <a:pPr lvl="1"/>
            <a:r>
              <a:rPr lang="en-US" sz="2200" dirty="0"/>
              <a:t>lattice parameter, thermal conductivity, elasticity, formation of the high burnup structure</a:t>
            </a:r>
          </a:p>
          <a:p>
            <a:endParaRPr lang="en-US" sz="2400" dirty="0"/>
          </a:p>
        </p:txBody>
      </p:sp>
      <p:sp>
        <p:nvSpPr>
          <p:cNvPr id="5" name="Slide Number Placeholder 4">
            <a:extLst>
              <a:ext uri="{FF2B5EF4-FFF2-40B4-BE49-F238E27FC236}">
                <a16:creationId xmlns:a16="http://schemas.microsoft.com/office/drawing/2014/main" id="{FF743944-0C64-C1DA-82C8-E55D6301791A}"/>
              </a:ext>
            </a:extLst>
          </p:cNvPr>
          <p:cNvSpPr>
            <a:spLocks noGrp="1"/>
          </p:cNvSpPr>
          <p:nvPr>
            <p:ph type="sldNum" sz="quarter" idx="12"/>
          </p:nvPr>
        </p:nvSpPr>
        <p:spPr/>
        <p:txBody>
          <a:bodyPr/>
          <a:lstStyle/>
          <a:p>
            <a:pPr>
              <a:defRPr/>
            </a:pPr>
            <a:fld id="{EC35E9FC-F6D5-0349-BBED-EA7D7A9BC49B}" type="slidenum">
              <a:rPr lang="en-US" smtClean="0"/>
              <a:pPr>
                <a:defRPr/>
              </a:pPr>
              <a:t>21</a:t>
            </a:fld>
            <a:endParaRPr lang="en-US"/>
          </a:p>
        </p:txBody>
      </p:sp>
    </p:spTree>
    <p:extLst>
      <p:ext uri="{BB962C8B-B14F-4D97-AF65-F5344CB8AC3E}">
        <p14:creationId xmlns:p14="http://schemas.microsoft.com/office/powerpoint/2010/main" val="26479383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91DCF-FF43-6E4B-899D-1CE8D743FD4C}"/>
              </a:ext>
            </a:extLst>
          </p:cNvPr>
          <p:cNvSpPr>
            <a:spLocks noGrp="1"/>
          </p:cNvSpPr>
          <p:nvPr>
            <p:ph type="title"/>
          </p:nvPr>
        </p:nvSpPr>
        <p:spPr/>
        <p:txBody>
          <a:bodyPr/>
          <a:lstStyle/>
          <a:p>
            <a:r>
              <a:rPr lang="en-US" dirty="0"/>
              <a:t>Thermal Conductivity Degradation</a:t>
            </a:r>
          </a:p>
        </p:txBody>
      </p:sp>
      <p:sp>
        <p:nvSpPr>
          <p:cNvPr id="3" name="Content Placeholder 2">
            <a:extLst>
              <a:ext uri="{FF2B5EF4-FFF2-40B4-BE49-F238E27FC236}">
                <a16:creationId xmlns:a16="http://schemas.microsoft.com/office/drawing/2014/main" id="{A18F91DB-6CF3-9842-AAFF-C28399332F76}"/>
              </a:ext>
            </a:extLst>
          </p:cNvPr>
          <p:cNvSpPr>
            <a:spLocks noGrp="1"/>
          </p:cNvSpPr>
          <p:nvPr>
            <p:ph sz="half" idx="1"/>
          </p:nvPr>
        </p:nvSpPr>
        <p:spPr/>
        <p:txBody>
          <a:bodyPr/>
          <a:lstStyle/>
          <a:p>
            <a:r>
              <a:rPr lang="en-US" sz="2000" dirty="0"/>
              <a:t>One of the major effects of defect formation is the degradation of thermal diffusivity, due to phonon scattering</a:t>
            </a:r>
          </a:p>
          <a:p>
            <a:r>
              <a:rPr lang="en-US" sz="2000" dirty="0"/>
              <a:t>Results obtained on irradiated UO2 show that the thermal conductivity is decreasing with increasing burn-up, and that at equal burn-up, samples with higher irradiation temperatures have higher thermal conductivity</a:t>
            </a:r>
          </a:p>
          <a:p>
            <a:r>
              <a:rPr lang="en-US" sz="2000" dirty="0"/>
              <a:t>There are mesoscopic and atomistic features that affect the thermal conductivity</a:t>
            </a:r>
          </a:p>
          <a:p>
            <a:endParaRPr lang="en-US" sz="2000" dirty="0"/>
          </a:p>
          <a:p>
            <a:endParaRPr lang="en-US" sz="2000" dirty="0"/>
          </a:p>
        </p:txBody>
      </p:sp>
      <p:sp>
        <p:nvSpPr>
          <p:cNvPr id="4" name="Content Placeholder 3">
            <a:extLst>
              <a:ext uri="{FF2B5EF4-FFF2-40B4-BE49-F238E27FC236}">
                <a16:creationId xmlns:a16="http://schemas.microsoft.com/office/drawing/2014/main" id="{9FE98778-6F0D-EB45-9BF1-9CCD7207ECD3}"/>
              </a:ext>
            </a:extLst>
          </p:cNvPr>
          <p:cNvSpPr>
            <a:spLocks noGrp="1"/>
          </p:cNvSpPr>
          <p:nvPr>
            <p:ph sz="half" idx="2"/>
          </p:nvPr>
        </p:nvSpPr>
        <p:spPr/>
        <p:txBody>
          <a:bodyPr/>
          <a:lstStyle/>
          <a:p>
            <a:r>
              <a:rPr lang="en-US" sz="2000" dirty="0"/>
              <a:t>The porosity existing in fresh fuels evolves during irradiation and has a strong impact on heat transport, because voids/bubbles have significantly lower kth than the lattice</a:t>
            </a:r>
          </a:p>
          <a:p>
            <a:r>
              <a:rPr lang="en-US" sz="2000" dirty="0"/>
              <a:t>Precipitates are formed by fission products that are insoluble in the UO2 lattice, forming oxide or metallic inclusions: can use composite theory to get effective thermal conductivities; typically, these precipitates INCREASE the thermal conductivity of the fuel</a:t>
            </a:r>
          </a:p>
          <a:p>
            <a:endParaRPr lang="en-US" sz="2000" dirty="0"/>
          </a:p>
        </p:txBody>
      </p:sp>
      <p:sp>
        <p:nvSpPr>
          <p:cNvPr id="5" name="Slide Number Placeholder 4">
            <a:extLst>
              <a:ext uri="{FF2B5EF4-FFF2-40B4-BE49-F238E27FC236}">
                <a16:creationId xmlns:a16="http://schemas.microsoft.com/office/drawing/2014/main" id="{ACE14E0E-4828-424C-95DA-D7DCB6222E32}"/>
              </a:ext>
            </a:extLst>
          </p:cNvPr>
          <p:cNvSpPr>
            <a:spLocks noGrp="1"/>
          </p:cNvSpPr>
          <p:nvPr>
            <p:ph type="sldNum" sz="quarter" idx="12"/>
          </p:nvPr>
        </p:nvSpPr>
        <p:spPr/>
        <p:txBody>
          <a:bodyPr/>
          <a:lstStyle/>
          <a:p>
            <a:pPr>
              <a:defRPr/>
            </a:pPr>
            <a:fld id="{EC35E9FC-F6D5-0349-BBED-EA7D7A9BC49B}" type="slidenum">
              <a:rPr lang="en-US" smtClean="0"/>
              <a:pPr>
                <a:defRPr/>
              </a:pPr>
              <a:t>22</a:t>
            </a:fld>
            <a:endParaRPr lang="en-US"/>
          </a:p>
        </p:txBody>
      </p:sp>
    </p:spTree>
    <p:extLst>
      <p:ext uri="{BB962C8B-B14F-4D97-AF65-F5344CB8AC3E}">
        <p14:creationId xmlns:p14="http://schemas.microsoft.com/office/powerpoint/2010/main" val="2264662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87DAB2-D749-9663-7099-561E5DE21292}"/>
              </a:ext>
            </a:extLst>
          </p:cNvPr>
          <p:cNvSpPr>
            <a:spLocks noGrp="1"/>
          </p:cNvSpPr>
          <p:nvPr>
            <p:ph type="title"/>
          </p:nvPr>
        </p:nvSpPr>
        <p:spPr/>
        <p:txBody>
          <a:bodyPr/>
          <a:lstStyle/>
          <a:p>
            <a:r>
              <a:rPr lang="en-US" dirty="0"/>
              <a:t>Thermal Conductivity Degradation</a:t>
            </a:r>
          </a:p>
        </p:txBody>
      </p:sp>
      <p:sp>
        <p:nvSpPr>
          <p:cNvPr id="3" name="Content Placeholder 2">
            <a:extLst>
              <a:ext uri="{FF2B5EF4-FFF2-40B4-BE49-F238E27FC236}">
                <a16:creationId xmlns:a16="http://schemas.microsoft.com/office/drawing/2014/main" id="{9877A200-9A4A-0E24-F655-7F5C7B512E44}"/>
              </a:ext>
            </a:extLst>
          </p:cNvPr>
          <p:cNvSpPr>
            <a:spLocks noGrp="1"/>
          </p:cNvSpPr>
          <p:nvPr>
            <p:ph sz="half" idx="1"/>
          </p:nvPr>
        </p:nvSpPr>
        <p:spPr>
          <a:xfrm>
            <a:off x="609600" y="1968501"/>
            <a:ext cx="6072554" cy="4157663"/>
          </a:xfrm>
        </p:spPr>
        <p:txBody>
          <a:bodyPr/>
          <a:lstStyle/>
          <a:p>
            <a:r>
              <a:rPr lang="en-US" sz="2000" dirty="0"/>
              <a:t>Actinides, rare earths, and transition metals can form mixed oxides with UO2 (soluble fission products): these atoms act as phonon scattering centers as a result of the differences in bonding, radii, or mass, and thus decrease kth</a:t>
            </a:r>
          </a:p>
          <a:p>
            <a:r>
              <a:rPr lang="en-US" sz="2000" dirty="0"/>
              <a:t>Volatile fission products/gases are partially in solution and partially in bubbles, where they act as phonon scatterers or as low kth composite fractions</a:t>
            </a:r>
          </a:p>
          <a:p>
            <a:r>
              <a:rPr lang="en-US" sz="2000" dirty="0"/>
              <a:t>Point defects and extended defects contribute to the degradation of the thermal conductivity by scattering or limiting the mean free path of the phonons</a:t>
            </a:r>
          </a:p>
          <a:p>
            <a:endParaRPr lang="en-US" sz="2000" dirty="0"/>
          </a:p>
        </p:txBody>
      </p:sp>
      <p:sp>
        <p:nvSpPr>
          <p:cNvPr id="5" name="Slide Number Placeholder 4">
            <a:extLst>
              <a:ext uri="{FF2B5EF4-FFF2-40B4-BE49-F238E27FC236}">
                <a16:creationId xmlns:a16="http://schemas.microsoft.com/office/drawing/2014/main" id="{5B767119-D937-88AE-31AB-D5B7BC816E1E}"/>
              </a:ext>
            </a:extLst>
          </p:cNvPr>
          <p:cNvSpPr>
            <a:spLocks noGrp="1"/>
          </p:cNvSpPr>
          <p:nvPr>
            <p:ph type="sldNum" sz="quarter" idx="12"/>
          </p:nvPr>
        </p:nvSpPr>
        <p:spPr/>
        <p:txBody>
          <a:bodyPr/>
          <a:lstStyle/>
          <a:p>
            <a:pPr>
              <a:defRPr/>
            </a:pPr>
            <a:fld id="{EC35E9FC-F6D5-0349-BBED-EA7D7A9BC49B}" type="slidenum">
              <a:rPr lang="en-US" smtClean="0"/>
              <a:pPr>
                <a:defRPr/>
              </a:pPr>
              <a:t>23</a:t>
            </a:fld>
            <a:endParaRPr lang="en-US"/>
          </a:p>
        </p:txBody>
      </p:sp>
      <p:pic>
        <p:nvPicPr>
          <p:cNvPr id="6" name="Picture 5">
            <a:extLst>
              <a:ext uri="{FF2B5EF4-FFF2-40B4-BE49-F238E27FC236}">
                <a16:creationId xmlns:a16="http://schemas.microsoft.com/office/drawing/2014/main" id="{463B2148-EA4C-9BEC-B447-E5D49BFA4E73}"/>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7044709" y="2417631"/>
            <a:ext cx="4735952" cy="3059687"/>
          </a:xfrm>
          <a:prstGeom prst="rect">
            <a:avLst/>
          </a:prstGeom>
        </p:spPr>
      </p:pic>
    </p:spTree>
    <p:extLst>
      <p:ext uri="{BB962C8B-B14F-4D97-AF65-F5344CB8AC3E}">
        <p14:creationId xmlns:p14="http://schemas.microsoft.com/office/powerpoint/2010/main" val="29318497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6C23BC-AB13-A049-9D14-F8095262BAB0}"/>
              </a:ext>
            </a:extLst>
          </p:cNvPr>
          <p:cNvSpPr>
            <a:spLocks noGrp="1"/>
          </p:cNvSpPr>
          <p:nvPr>
            <p:ph type="title"/>
          </p:nvPr>
        </p:nvSpPr>
        <p:spPr/>
        <p:txBody>
          <a:bodyPr/>
          <a:lstStyle/>
          <a:p>
            <a:r>
              <a:rPr lang="en-US" dirty="0"/>
              <a:t>UO2 Thermal Conductivity</a:t>
            </a:r>
          </a:p>
        </p:txBody>
      </p:sp>
      <p:sp>
        <p:nvSpPr>
          <p:cNvPr id="3" name="Content Placeholder 2">
            <a:extLst>
              <a:ext uri="{FF2B5EF4-FFF2-40B4-BE49-F238E27FC236}">
                <a16:creationId xmlns:a16="http://schemas.microsoft.com/office/drawing/2014/main" id="{EBB544FB-A261-1C43-A834-D547BBBE1EF2}"/>
              </a:ext>
            </a:extLst>
          </p:cNvPr>
          <p:cNvSpPr>
            <a:spLocks noGrp="1"/>
          </p:cNvSpPr>
          <p:nvPr>
            <p:ph idx="1"/>
          </p:nvPr>
        </p:nvSpPr>
        <p:spPr>
          <a:xfrm>
            <a:off x="609600" y="2160495"/>
            <a:ext cx="6589853" cy="3965670"/>
          </a:xfrm>
        </p:spPr>
        <p:txBody>
          <a:bodyPr>
            <a:normAutofit/>
          </a:bodyPr>
          <a:lstStyle/>
          <a:p>
            <a:r>
              <a:rPr lang="en-US" sz="2000" dirty="0"/>
              <a:t>We have established correlations for thermal conductivity of fresh UO2 fuel as a function of temperature</a:t>
            </a:r>
          </a:p>
          <a:p>
            <a:endParaRPr lang="en-US" sz="2000" dirty="0"/>
          </a:p>
          <a:p>
            <a:endParaRPr lang="en-US" sz="2000" dirty="0"/>
          </a:p>
          <a:p>
            <a:pPr lvl="1"/>
            <a:r>
              <a:rPr lang="en-US" sz="2000" dirty="0"/>
              <a:t>Where t = T/1000</a:t>
            </a:r>
          </a:p>
          <a:p>
            <a:pPr lvl="1"/>
            <a:r>
              <a:rPr lang="en-US" sz="2000" dirty="0">
                <a:solidFill>
                  <a:srgbClr val="FF0000"/>
                </a:solidFill>
              </a:rPr>
              <a:t>The first part of the equation describes the phonon interactions </a:t>
            </a:r>
          </a:p>
          <a:p>
            <a:pPr lvl="1"/>
            <a:r>
              <a:rPr lang="en-US" sz="2000" dirty="0">
                <a:solidFill>
                  <a:srgbClr val="23FF05"/>
                </a:solidFill>
              </a:rPr>
              <a:t>The second part describes electronic transport which becomes significant at high temperature</a:t>
            </a:r>
          </a:p>
          <a:p>
            <a:endParaRPr lang="en-US" sz="2000" dirty="0"/>
          </a:p>
        </p:txBody>
      </p:sp>
      <p:sp>
        <p:nvSpPr>
          <p:cNvPr id="4" name="Slide Number Placeholder 3">
            <a:extLst>
              <a:ext uri="{FF2B5EF4-FFF2-40B4-BE49-F238E27FC236}">
                <a16:creationId xmlns:a16="http://schemas.microsoft.com/office/drawing/2014/main" id="{FA1E69F8-8412-8D46-AF22-F204AFA4F7F8}"/>
              </a:ext>
            </a:extLst>
          </p:cNvPr>
          <p:cNvSpPr>
            <a:spLocks noGrp="1"/>
          </p:cNvSpPr>
          <p:nvPr>
            <p:ph type="sldNum" sz="quarter" idx="12"/>
          </p:nvPr>
        </p:nvSpPr>
        <p:spPr/>
        <p:txBody>
          <a:bodyPr/>
          <a:lstStyle/>
          <a:p>
            <a:pPr>
              <a:defRPr/>
            </a:pPr>
            <a:fld id="{3FF2C605-4958-CF43-AA48-80339EFDB0AF}" type="slidenum">
              <a:rPr lang="en-US" smtClean="0"/>
              <a:pPr>
                <a:defRPr/>
              </a:pPr>
              <a:t>24</a:t>
            </a:fld>
            <a:endParaRPr lang="en-US"/>
          </a:p>
        </p:txBody>
      </p:sp>
      <p:pic>
        <p:nvPicPr>
          <p:cNvPr id="5" name="Picture 4" descr="latex-image-1.pdf">
            <a:extLst>
              <a:ext uri="{FF2B5EF4-FFF2-40B4-BE49-F238E27FC236}">
                <a16:creationId xmlns:a16="http://schemas.microsoft.com/office/drawing/2014/main" id="{4B99836D-CC45-E14D-8D83-831325CBEC07}"/>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246226" y="3240267"/>
            <a:ext cx="4849774" cy="488969"/>
          </a:xfrm>
          <a:prstGeom prst="rect">
            <a:avLst/>
          </a:prstGeom>
        </p:spPr>
      </p:pic>
      <p:pic>
        <p:nvPicPr>
          <p:cNvPr id="6" name="Picture 5">
            <a:extLst>
              <a:ext uri="{FF2B5EF4-FFF2-40B4-BE49-F238E27FC236}">
                <a16:creationId xmlns:a16="http://schemas.microsoft.com/office/drawing/2014/main" id="{05C1B3D7-16AF-A240-A2E2-E785C25B2166}"/>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7199453" y="2403563"/>
            <a:ext cx="4735952" cy="3059687"/>
          </a:xfrm>
          <a:prstGeom prst="rect">
            <a:avLst/>
          </a:prstGeom>
        </p:spPr>
      </p:pic>
    </p:spTree>
    <p:extLst>
      <p:ext uri="{BB962C8B-B14F-4D97-AF65-F5344CB8AC3E}">
        <p14:creationId xmlns:p14="http://schemas.microsoft.com/office/powerpoint/2010/main" val="23755793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437F66-8667-9747-AC98-5386FCEFEF05}"/>
              </a:ext>
            </a:extLst>
          </p:cNvPr>
          <p:cNvSpPr>
            <a:spLocks noGrp="1"/>
          </p:cNvSpPr>
          <p:nvPr>
            <p:ph type="title"/>
          </p:nvPr>
        </p:nvSpPr>
        <p:spPr/>
        <p:txBody>
          <a:bodyPr/>
          <a:lstStyle/>
          <a:p>
            <a:r>
              <a:rPr lang="en-US" dirty="0"/>
              <a:t>UO2 Thermal Conductivity</a:t>
            </a:r>
          </a:p>
        </p:txBody>
      </p:sp>
      <p:sp>
        <p:nvSpPr>
          <p:cNvPr id="3" name="Content Placeholder 2">
            <a:extLst>
              <a:ext uri="{FF2B5EF4-FFF2-40B4-BE49-F238E27FC236}">
                <a16:creationId xmlns:a16="http://schemas.microsoft.com/office/drawing/2014/main" id="{09E7C28B-56E0-5643-A058-7EC11CFED032}"/>
              </a:ext>
            </a:extLst>
          </p:cNvPr>
          <p:cNvSpPr>
            <a:spLocks noGrp="1"/>
          </p:cNvSpPr>
          <p:nvPr>
            <p:ph idx="1"/>
          </p:nvPr>
        </p:nvSpPr>
        <p:spPr>
          <a:xfrm>
            <a:off x="609600" y="2160495"/>
            <a:ext cx="6531980" cy="3965670"/>
          </a:xfrm>
        </p:spPr>
        <p:txBody>
          <a:bodyPr/>
          <a:lstStyle/>
          <a:p>
            <a:r>
              <a:rPr lang="en-US" dirty="0">
                <a:latin typeface="Arial" charset="0"/>
                <a:ea typeface="MS PGothic" charset="0"/>
              </a:rPr>
              <a:t>UO</a:t>
            </a:r>
            <a:r>
              <a:rPr lang="en-US" baseline="-25000" dirty="0">
                <a:latin typeface="Arial" charset="0"/>
                <a:ea typeface="MS PGothic" charset="0"/>
              </a:rPr>
              <a:t>2</a:t>
            </a:r>
            <a:r>
              <a:rPr lang="en-US" dirty="0">
                <a:latin typeface="Arial" charset="0"/>
                <a:ea typeface="MS PGothic" charset="0"/>
              </a:rPr>
              <a:t> thermal conductivity is low and decreases more during reactor operation</a:t>
            </a:r>
          </a:p>
          <a:p>
            <a:r>
              <a:rPr lang="en-US" dirty="0"/>
              <a:t>The thermal conductivity has been collected after various amounts of burnup to make empirical fits</a:t>
            </a:r>
          </a:p>
          <a:p>
            <a:endParaRPr lang="en-US" dirty="0"/>
          </a:p>
        </p:txBody>
      </p:sp>
      <p:sp>
        <p:nvSpPr>
          <p:cNvPr id="4" name="Slide Number Placeholder 3">
            <a:extLst>
              <a:ext uri="{FF2B5EF4-FFF2-40B4-BE49-F238E27FC236}">
                <a16:creationId xmlns:a16="http://schemas.microsoft.com/office/drawing/2014/main" id="{23C9F6CF-A206-C74A-AB6F-5210D000F4E7}"/>
              </a:ext>
            </a:extLst>
          </p:cNvPr>
          <p:cNvSpPr>
            <a:spLocks noGrp="1"/>
          </p:cNvSpPr>
          <p:nvPr>
            <p:ph type="sldNum" sz="quarter" idx="12"/>
          </p:nvPr>
        </p:nvSpPr>
        <p:spPr/>
        <p:txBody>
          <a:bodyPr/>
          <a:lstStyle/>
          <a:p>
            <a:pPr>
              <a:defRPr/>
            </a:pPr>
            <a:fld id="{3FF2C605-4958-CF43-AA48-80339EFDB0AF}" type="slidenum">
              <a:rPr lang="en-US" smtClean="0"/>
              <a:pPr>
                <a:defRPr/>
              </a:pPr>
              <a:t>25</a:t>
            </a:fld>
            <a:endParaRPr lang="en-US"/>
          </a:p>
        </p:txBody>
      </p:sp>
      <p:graphicFrame>
        <p:nvGraphicFramePr>
          <p:cNvPr id="5" name="Object 2">
            <a:extLst>
              <a:ext uri="{FF2B5EF4-FFF2-40B4-BE49-F238E27FC236}">
                <a16:creationId xmlns:a16="http://schemas.microsoft.com/office/drawing/2014/main" id="{1357D662-8961-1D47-A056-3FDBF40D9433}"/>
              </a:ext>
            </a:extLst>
          </p:cNvPr>
          <p:cNvGraphicFramePr>
            <a:graphicFrameLocks noChangeAspect="1"/>
          </p:cNvGraphicFramePr>
          <p:nvPr/>
        </p:nvGraphicFramePr>
        <p:xfrm>
          <a:off x="523052" y="4651821"/>
          <a:ext cx="6705076" cy="651076"/>
        </p:xfrm>
        <a:graphic>
          <a:graphicData uri="http://schemas.openxmlformats.org/presentationml/2006/ole">
            <mc:AlternateContent xmlns:mc="http://schemas.openxmlformats.org/markup-compatibility/2006">
              <mc:Choice xmlns:v="urn:schemas-microsoft-com:vml" Requires="v">
                <p:oleObj name="Equation" r:id="rId2" imgW="4178160" imgH="406080" progId="Equation.3">
                  <p:embed/>
                </p:oleObj>
              </mc:Choice>
              <mc:Fallback>
                <p:oleObj name="Equation" r:id="rId2" imgW="4178160" imgH="406080" progId="Equation.3">
                  <p:embed/>
                  <p:pic>
                    <p:nvPicPr>
                      <p:cNvPr id="5" name="Object 2">
                        <a:extLst>
                          <a:ext uri="{FF2B5EF4-FFF2-40B4-BE49-F238E27FC236}">
                            <a16:creationId xmlns:a16="http://schemas.microsoft.com/office/drawing/2014/main" id="{1357D662-8961-1D47-A056-3FDBF40D94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3052" y="4651821"/>
                        <a:ext cx="6705076" cy="651076"/>
                      </a:xfrm>
                      <a:prstGeom prst="rect">
                        <a:avLst/>
                      </a:prstGeom>
                      <a:noFill/>
                      <a:ln>
                        <a:noFill/>
                      </a:ln>
                      <a:effectLst/>
                    </p:spPr>
                  </p:pic>
                </p:oleObj>
              </mc:Fallback>
            </mc:AlternateContent>
          </a:graphicData>
        </a:graphic>
      </p:graphicFrame>
      <p:graphicFrame>
        <p:nvGraphicFramePr>
          <p:cNvPr id="7" name="Object 1">
            <a:extLst>
              <a:ext uri="{FF2B5EF4-FFF2-40B4-BE49-F238E27FC236}">
                <a16:creationId xmlns:a16="http://schemas.microsoft.com/office/drawing/2014/main" id="{6ABB3B95-D499-CA42-9672-690C3008C8D4}"/>
              </a:ext>
            </a:extLst>
          </p:cNvPr>
          <p:cNvGraphicFramePr>
            <a:graphicFrameLocks noChangeAspect="1"/>
          </p:cNvGraphicFramePr>
          <p:nvPr/>
        </p:nvGraphicFramePr>
        <p:xfrm>
          <a:off x="7495978" y="1967299"/>
          <a:ext cx="4558934" cy="3902297"/>
        </p:xfrm>
        <a:graphic>
          <a:graphicData uri="http://schemas.openxmlformats.org/presentationml/2006/ole">
            <mc:AlternateContent xmlns:mc="http://schemas.openxmlformats.org/markup-compatibility/2006">
              <mc:Choice xmlns:v="urn:schemas-microsoft-com:vml" Requires="v">
                <p:oleObj r:id="rId4" imgW="5203952" imgH="4402938" progId="">
                  <p:embed/>
                </p:oleObj>
              </mc:Choice>
              <mc:Fallback>
                <p:oleObj r:id="rId4" imgW="5203952" imgH="4402938" progId="">
                  <p:embed/>
                  <p:pic>
                    <p:nvPicPr>
                      <p:cNvPr id="7" name="Object 1">
                        <a:extLst>
                          <a:ext uri="{FF2B5EF4-FFF2-40B4-BE49-F238E27FC236}">
                            <a16:creationId xmlns:a16="http://schemas.microsoft.com/office/drawing/2014/main" id="{6ABB3B95-D499-CA42-9672-690C3008C8D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95978" y="1967299"/>
                        <a:ext cx="4558934" cy="3902297"/>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6636762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844273-79E0-2143-B0E7-F1AE74C62608}"/>
              </a:ext>
            </a:extLst>
          </p:cNvPr>
          <p:cNvSpPr>
            <a:spLocks noGrp="1"/>
          </p:cNvSpPr>
          <p:nvPr>
            <p:ph type="title"/>
          </p:nvPr>
        </p:nvSpPr>
        <p:spPr/>
        <p:txBody>
          <a:bodyPr/>
          <a:lstStyle/>
          <a:p>
            <a:r>
              <a:rPr lang="en-US" dirty="0"/>
              <a:t>UO2 Thermal Conductivity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EDCA8FA-3700-FA48-9CDB-34677C5BC7D5}"/>
                  </a:ext>
                </a:extLst>
              </p:cNvPr>
              <p:cNvSpPr>
                <a:spLocks noGrp="1"/>
              </p:cNvSpPr>
              <p:nvPr>
                <p:ph idx="1"/>
              </p:nvPr>
            </p:nvSpPr>
            <p:spPr/>
            <p:txBody>
              <a:bodyPr/>
              <a:lstStyle/>
              <a:p>
                <a:r>
                  <a:rPr lang="en-US" dirty="0"/>
                  <a:t>One empirical model used in BISON is the NFIR model</a:t>
                </a:r>
              </a:p>
              <a:p>
                <a:r>
                  <a:rPr lang="en-US" dirty="0"/>
                  <a:t>The model is a function of the temperature T (in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C) and the burnup β (in MWD/</a:t>
                </a:r>
                <a:r>
                  <a:rPr lang="en-US" dirty="0" err="1"/>
                  <a:t>kgU</a:t>
                </a:r>
                <a:endParaRPr lang="en-US" dirty="0"/>
              </a:p>
            </p:txBody>
          </p:sp>
        </mc:Choice>
        <mc:Fallback xmlns="">
          <p:sp>
            <p:nvSpPr>
              <p:cNvPr id="3" name="Content Placeholder 2">
                <a:extLst>
                  <a:ext uri="{FF2B5EF4-FFF2-40B4-BE49-F238E27FC236}">
                    <a16:creationId xmlns:a16="http://schemas.microsoft.com/office/drawing/2014/main" id="{3EDCA8FA-3700-FA48-9CDB-34677C5BC7D5}"/>
                  </a:ext>
                </a:extLst>
              </p:cNvPr>
              <p:cNvSpPr>
                <a:spLocks noGrp="1" noRot="1" noChangeAspect="1" noMove="1" noResize="1" noEditPoints="1" noAdjustHandles="1" noChangeArrowheads="1" noChangeShapeType="1" noTextEdit="1"/>
              </p:cNvSpPr>
              <p:nvPr>
                <p:ph idx="1"/>
              </p:nvPr>
            </p:nvSpPr>
            <p:spPr>
              <a:blipFill>
                <a:blip r:embed="rId2"/>
                <a:stretch>
                  <a:fillRect l="-809" t="-955"/>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8F30064F-A733-8C43-8392-E5E8600CF218}"/>
              </a:ext>
            </a:extLst>
          </p:cNvPr>
          <p:cNvSpPr>
            <a:spLocks noGrp="1"/>
          </p:cNvSpPr>
          <p:nvPr>
            <p:ph type="sldNum" sz="quarter" idx="12"/>
          </p:nvPr>
        </p:nvSpPr>
        <p:spPr/>
        <p:txBody>
          <a:bodyPr/>
          <a:lstStyle/>
          <a:p>
            <a:pPr>
              <a:defRPr/>
            </a:pPr>
            <a:fld id="{3FF2C605-4958-CF43-AA48-80339EFDB0AF}" type="slidenum">
              <a:rPr lang="en-US" smtClean="0"/>
              <a:pPr>
                <a:defRPr/>
              </a:pPr>
              <a:t>26</a:t>
            </a:fld>
            <a:endParaRPr lang="en-US"/>
          </a:p>
        </p:txBody>
      </p:sp>
      <p:grpSp>
        <p:nvGrpSpPr>
          <p:cNvPr id="11" name="Group 10">
            <a:extLst>
              <a:ext uri="{FF2B5EF4-FFF2-40B4-BE49-F238E27FC236}">
                <a16:creationId xmlns:a16="http://schemas.microsoft.com/office/drawing/2014/main" id="{42161884-8184-A446-8369-02FC42382906}"/>
              </a:ext>
            </a:extLst>
          </p:cNvPr>
          <p:cNvGrpSpPr/>
          <p:nvPr/>
        </p:nvGrpSpPr>
        <p:grpSpPr>
          <a:xfrm>
            <a:off x="502731" y="3799145"/>
            <a:ext cx="7320853" cy="2096641"/>
            <a:chOff x="1196982" y="3800021"/>
            <a:chExt cx="8483600" cy="2341639"/>
          </a:xfrm>
        </p:grpSpPr>
        <p:pic>
          <p:nvPicPr>
            <p:cNvPr id="5" name="Picture 4" descr="latex-image-1.pdf">
              <a:extLst>
                <a:ext uri="{FF2B5EF4-FFF2-40B4-BE49-F238E27FC236}">
                  <a16:creationId xmlns:a16="http://schemas.microsoft.com/office/drawing/2014/main" id="{DE478E37-2576-0844-AC97-9EE5E18D5F7E}"/>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196982" y="3800021"/>
              <a:ext cx="5410200" cy="241300"/>
            </a:xfrm>
            <a:prstGeom prst="rect">
              <a:avLst/>
            </a:prstGeom>
          </p:spPr>
        </p:pic>
        <p:pic>
          <p:nvPicPr>
            <p:cNvPr id="6" name="Picture 5" descr="latex-image-1.pdf">
              <a:extLst>
                <a:ext uri="{FF2B5EF4-FFF2-40B4-BE49-F238E27FC236}">
                  <a16:creationId xmlns:a16="http://schemas.microsoft.com/office/drawing/2014/main" id="{B76DE0A9-E0F6-8F41-AD1A-A90FA77927D5}"/>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196982" y="4168160"/>
              <a:ext cx="3492500" cy="558800"/>
            </a:xfrm>
            <a:prstGeom prst="rect">
              <a:avLst/>
            </a:prstGeom>
          </p:spPr>
        </p:pic>
        <p:pic>
          <p:nvPicPr>
            <p:cNvPr id="7" name="Picture 6" descr="latex-image-1.pdf">
              <a:extLst>
                <a:ext uri="{FF2B5EF4-FFF2-40B4-BE49-F238E27FC236}">
                  <a16:creationId xmlns:a16="http://schemas.microsoft.com/office/drawing/2014/main" id="{07D79B9A-F3D8-CA44-BCDB-D956BDDDE962}"/>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1196982" y="4726960"/>
              <a:ext cx="8483600" cy="533400"/>
            </a:xfrm>
            <a:prstGeom prst="rect">
              <a:avLst/>
            </a:prstGeom>
          </p:spPr>
        </p:pic>
        <p:pic>
          <p:nvPicPr>
            <p:cNvPr id="8" name="Picture 7" descr="latex-image-1.pdf">
              <a:extLst>
                <a:ext uri="{FF2B5EF4-FFF2-40B4-BE49-F238E27FC236}">
                  <a16:creationId xmlns:a16="http://schemas.microsoft.com/office/drawing/2014/main" id="{D6D82B0A-D859-4C48-9C99-94DDDA26D293}"/>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196982" y="5260360"/>
              <a:ext cx="6858000" cy="533400"/>
            </a:xfrm>
            <a:prstGeom prst="rect">
              <a:avLst/>
            </a:prstGeom>
          </p:spPr>
        </p:pic>
        <p:pic>
          <p:nvPicPr>
            <p:cNvPr id="9" name="Picture 8" descr="latex-image-1.pdf">
              <a:extLst>
                <a:ext uri="{FF2B5EF4-FFF2-40B4-BE49-F238E27FC236}">
                  <a16:creationId xmlns:a16="http://schemas.microsoft.com/office/drawing/2014/main" id="{7DB420B2-719A-E644-AD3A-33C902D259C0}"/>
                </a:ext>
              </a:extLst>
            </p:cNvPr>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1196982" y="5862260"/>
              <a:ext cx="2857500" cy="279400"/>
            </a:xfrm>
            <a:prstGeom prst="rect">
              <a:avLst/>
            </a:prstGeom>
          </p:spPr>
        </p:pic>
      </p:grpSp>
      <p:pic>
        <p:nvPicPr>
          <p:cNvPr id="12" name="Picture 11">
            <a:extLst>
              <a:ext uri="{FF2B5EF4-FFF2-40B4-BE49-F238E27FC236}">
                <a16:creationId xmlns:a16="http://schemas.microsoft.com/office/drawing/2014/main" id="{3C7CCD86-1EDE-D740-B56C-3C28CA570B92}"/>
              </a:ext>
            </a:extLst>
          </p:cNvPr>
          <p:cNvPicPr>
            <a:picLocks noChangeAspect="1"/>
          </p:cNvPicPr>
          <p:nvPr/>
        </p:nvPicPr>
        <p:blipFill>
          <a:blip r:embed="rId8"/>
          <a:stretch>
            <a:fillRect/>
          </a:stretch>
        </p:blipFill>
        <p:spPr>
          <a:xfrm>
            <a:off x="7874239" y="3028901"/>
            <a:ext cx="4267200" cy="3200400"/>
          </a:xfrm>
          <a:prstGeom prst="rect">
            <a:avLst/>
          </a:prstGeom>
        </p:spPr>
      </p:pic>
    </p:spTree>
    <p:extLst>
      <p:ext uri="{BB962C8B-B14F-4D97-AF65-F5344CB8AC3E}">
        <p14:creationId xmlns:p14="http://schemas.microsoft.com/office/powerpoint/2010/main" val="2585092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890A2B-E6A0-8D42-B5CA-06A9643379FD}"/>
              </a:ext>
            </a:extLst>
          </p:cNvPr>
          <p:cNvSpPr>
            <a:spLocks noGrp="1"/>
          </p:cNvSpPr>
          <p:nvPr>
            <p:ph type="title"/>
          </p:nvPr>
        </p:nvSpPr>
        <p:spPr/>
        <p:txBody>
          <a:bodyPr/>
          <a:lstStyle/>
          <a:p>
            <a:r>
              <a:rPr lang="en-US" dirty="0"/>
              <a:t>UO2 Thermal Conductivity</a:t>
            </a:r>
          </a:p>
        </p:txBody>
      </p:sp>
      <p:sp>
        <p:nvSpPr>
          <p:cNvPr id="3" name="Content Placeholder 2">
            <a:extLst>
              <a:ext uri="{FF2B5EF4-FFF2-40B4-BE49-F238E27FC236}">
                <a16:creationId xmlns:a16="http://schemas.microsoft.com/office/drawing/2014/main" id="{F0A76D93-A352-E54C-89CD-B17941B5B6AF}"/>
              </a:ext>
            </a:extLst>
          </p:cNvPr>
          <p:cNvSpPr>
            <a:spLocks noGrp="1"/>
          </p:cNvSpPr>
          <p:nvPr>
            <p:ph idx="1"/>
          </p:nvPr>
        </p:nvSpPr>
        <p:spPr>
          <a:xfrm>
            <a:off x="609600" y="2160495"/>
            <a:ext cx="7527235" cy="3965670"/>
          </a:xfrm>
        </p:spPr>
        <p:txBody>
          <a:bodyPr/>
          <a:lstStyle/>
          <a:p>
            <a:r>
              <a:rPr lang="en-US" dirty="0"/>
              <a:t>The R</a:t>
            </a:r>
            <a:r>
              <a:rPr lang="en-US" baseline="-25000" dirty="0"/>
              <a:t>f</a:t>
            </a:r>
            <a:r>
              <a:rPr lang="en-US" dirty="0"/>
              <a:t> function switches between two k</a:t>
            </a:r>
            <a:r>
              <a:rPr lang="en-US" baseline="-25000" dirty="0"/>
              <a:t>ph</a:t>
            </a:r>
            <a:r>
              <a:rPr lang="en-US" dirty="0"/>
              <a:t> functions, accounting for thermal recovery</a:t>
            </a:r>
          </a:p>
          <a:p>
            <a:endParaRPr lang="en-US" dirty="0"/>
          </a:p>
        </p:txBody>
      </p:sp>
      <p:sp>
        <p:nvSpPr>
          <p:cNvPr id="4" name="Slide Number Placeholder 3">
            <a:extLst>
              <a:ext uri="{FF2B5EF4-FFF2-40B4-BE49-F238E27FC236}">
                <a16:creationId xmlns:a16="http://schemas.microsoft.com/office/drawing/2014/main" id="{1B837B61-097A-0F42-8BB5-D4D4A35F2A63}"/>
              </a:ext>
            </a:extLst>
          </p:cNvPr>
          <p:cNvSpPr>
            <a:spLocks noGrp="1"/>
          </p:cNvSpPr>
          <p:nvPr>
            <p:ph type="sldNum" sz="quarter" idx="12"/>
          </p:nvPr>
        </p:nvSpPr>
        <p:spPr/>
        <p:txBody>
          <a:bodyPr/>
          <a:lstStyle/>
          <a:p>
            <a:pPr>
              <a:defRPr/>
            </a:pPr>
            <a:fld id="{3FF2C605-4958-CF43-AA48-80339EFDB0AF}" type="slidenum">
              <a:rPr lang="en-US" smtClean="0"/>
              <a:pPr>
                <a:defRPr/>
              </a:pPr>
              <a:t>27</a:t>
            </a:fld>
            <a:endParaRPr lang="en-US"/>
          </a:p>
        </p:txBody>
      </p:sp>
      <p:pic>
        <p:nvPicPr>
          <p:cNvPr id="6" name="Picture 5">
            <a:extLst>
              <a:ext uri="{FF2B5EF4-FFF2-40B4-BE49-F238E27FC236}">
                <a16:creationId xmlns:a16="http://schemas.microsoft.com/office/drawing/2014/main" id="{C7EAC627-0B90-284A-8A60-57C4030991BD}"/>
              </a:ext>
            </a:extLst>
          </p:cNvPr>
          <p:cNvPicPr>
            <a:picLocks noChangeAspect="1"/>
          </p:cNvPicPr>
          <p:nvPr/>
        </p:nvPicPr>
        <p:blipFill>
          <a:blip r:embed="rId2"/>
          <a:stretch>
            <a:fillRect/>
          </a:stretch>
        </p:blipFill>
        <p:spPr>
          <a:xfrm>
            <a:off x="8737600" y="1655416"/>
            <a:ext cx="2349907" cy="2267585"/>
          </a:xfrm>
          <a:prstGeom prst="rect">
            <a:avLst/>
          </a:prstGeom>
        </p:spPr>
      </p:pic>
      <p:pic>
        <p:nvPicPr>
          <p:cNvPr id="8" name="Picture 7" descr="latex-image-1.pdf">
            <a:extLst>
              <a:ext uri="{FF2B5EF4-FFF2-40B4-BE49-F238E27FC236}">
                <a16:creationId xmlns:a16="http://schemas.microsoft.com/office/drawing/2014/main" id="{9E710241-3779-7943-8F38-E1F56D1CE693}"/>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082176" y="3178832"/>
            <a:ext cx="3013824" cy="500335"/>
          </a:xfrm>
          <a:prstGeom prst="rect">
            <a:avLst/>
          </a:prstGeom>
        </p:spPr>
      </p:pic>
      <p:pic>
        <p:nvPicPr>
          <p:cNvPr id="9" name="Picture 8">
            <a:extLst>
              <a:ext uri="{FF2B5EF4-FFF2-40B4-BE49-F238E27FC236}">
                <a16:creationId xmlns:a16="http://schemas.microsoft.com/office/drawing/2014/main" id="{5976AC22-529F-0C45-BB86-FFB77D5CB214}"/>
              </a:ext>
            </a:extLst>
          </p:cNvPr>
          <p:cNvPicPr>
            <a:picLocks noChangeAspect="1"/>
          </p:cNvPicPr>
          <p:nvPr/>
        </p:nvPicPr>
        <p:blipFill>
          <a:blip r:embed="rId4"/>
          <a:stretch>
            <a:fillRect/>
          </a:stretch>
        </p:blipFill>
        <p:spPr>
          <a:xfrm>
            <a:off x="775938" y="3417921"/>
            <a:ext cx="4191000" cy="3073400"/>
          </a:xfrm>
          <a:prstGeom prst="rect">
            <a:avLst/>
          </a:prstGeom>
        </p:spPr>
      </p:pic>
      <p:pic>
        <p:nvPicPr>
          <p:cNvPr id="10" name="Picture 9">
            <a:extLst>
              <a:ext uri="{FF2B5EF4-FFF2-40B4-BE49-F238E27FC236}">
                <a16:creationId xmlns:a16="http://schemas.microsoft.com/office/drawing/2014/main" id="{82EA9F60-2980-B048-B5BC-7B5CAA6BF178}"/>
              </a:ext>
            </a:extLst>
          </p:cNvPr>
          <p:cNvPicPr>
            <a:picLocks noChangeAspect="1"/>
          </p:cNvPicPr>
          <p:nvPr/>
        </p:nvPicPr>
        <p:blipFill>
          <a:blip r:embed="rId5"/>
          <a:stretch>
            <a:fillRect/>
          </a:stretch>
        </p:blipFill>
        <p:spPr>
          <a:xfrm>
            <a:off x="5461831" y="3417921"/>
            <a:ext cx="4191000" cy="3073400"/>
          </a:xfrm>
          <a:prstGeom prst="rect">
            <a:avLst/>
          </a:prstGeom>
        </p:spPr>
      </p:pic>
    </p:spTree>
    <p:extLst>
      <p:ext uri="{BB962C8B-B14F-4D97-AF65-F5344CB8AC3E}">
        <p14:creationId xmlns:p14="http://schemas.microsoft.com/office/powerpoint/2010/main" val="21233647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E0F56E-684B-9E46-0184-D937763BAB2A}"/>
              </a:ext>
            </a:extLst>
          </p:cNvPr>
          <p:cNvSpPr>
            <a:spLocks noGrp="1"/>
          </p:cNvSpPr>
          <p:nvPr>
            <p:ph type="title"/>
          </p:nvPr>
        </p:nvSpPr>
        <p:spPr/>
        <p:txBody>
          <a:bodyPr/>
          <a:lstStyle/>
          <a:p>
            <a:r>
              <a:rPr lang="en-US" dirty="0"/>
              <a:t>MOOSE/BISON Models</a:t>
            </a:r>
          </a:p>
        </p:txBody>
      </p:sp>
      <p:sp>
        <p:nvSpPr>
          <p:cNvPr id="3" name="Content Placeholder 2">
            <a:extLst>
              <a:ext uri="{FF2B5EF4-FFF2-40B4-BE49-F238E27FC236}">
                <a16:creationId xmlns:a16="http://schemas.microsoft.com/office/drawing/2014/main" id="{E608BB7E-77F3-727B-EAA1-B368F937B96F}"/>
              </a:ext>
            </a:extLst>
          </p:cNvPr>
          <p:cNvSpPr>
            <a:spLocks noGrp="1"/>
          </p:cNvSpPr>
          <p:nvPr>
            <p:ph idx="1"/>
          </p:nvPr>
        </p:nvSpPr>
        <p:spPr>
          <a:xfrm>
            <a:off x="609600" y="2160495"/>
            <a:ext cx="5685183" cy="3965670"/>
          </a:xfrm>
        </p:spPr>
        <p:txBody>
          <a:bodyPr/>
          <a:lstStyle/>
          <a:p>
            <a:r>
              <a:rPr lang="en-US" dirty="0">
                <a:hlinkClick r:id="rId2"/>
              </a:rPr>
              <a:t>https://mooseframework.inl.gov/bison/source/materials/UO2Thermal.html</a:t>
            </a:r>
            <a:endParaRPr lang="en-US" dirty="0"/>
          </a:p>
          <a:p>
            <a:r>
              <a:rPr lang="en-US" dirty="0"/>
              <a:t>Fink-</a:t>
            </a:r>
            <a:r>
              <a:rPr lang="en-US" dirty="0" err="1"/>
              <a:t>Lucuta</a:t>
            </a:r>
            <a:endParaRPr lang="en-US" dirty="0"/>
          </a:p>
          <a:p>
            <a:r>
              <a:rPr lang="en-US" dirty="0"/>
              <a:t>Halden</a:t>
            </a:r>
          </a:p>
          <a:p>
            <a:r>
              <a:rPr lang="en-US" dirty="0"/>
              <a:t>NFIR</a:t>
            </a:r>
          </a:p>
          <a:p>
            <a:r>
              <a:rPr lang="en-US" dirty="0"/>
              <a:t>NFI</a:t>
            </a:r>
          </a:p>
          <a:p>
            <a:r>
              <a:rPr lang="en-US" dirty="0"/>
              <a:t>Ronchi-</a:t>
            </a:r>
            <a:r>
              <a:rPr lang="en-US" dirty="0" err="1"/>
              <a:t>Staicu</a:t>
            </a:r>
            <a:endParaRPr lang="en-US" dirty="0"/>
          </a:p>
          <a:p>
            <a:r>
              <a:rPr lang="en-US" dirty="0" err="1"/>
              <a:t>Toptan</a:t>
            </a:r>
            <a:r>
              <a:rPr lang="en-US" dirty="0"/>
              <a:t> (NCSU alum)</a:t>
            </a:r>
          </a:p>
        </p:txBody>
      </p:sp>
      <p:sp>
        <p:nvSpPr>
          <p:cNvPr id="4" name="Slide Number Placeholder 3">
            <a:extLst>
              <a:ext uri="{FF2B5EF4-FFF2-40B4-BE49-F238E27FC236}">
                <a16:creationId xmlns:a16="http://schemas.microsoft.com/office/drawing/2014/main" id="{D798E50C-9D8E-C5D2-B0DC-E78DA39516F1}"/>
              </a:ext>
            </a:extLst>
          </p:cNvPr>
          <p:cNvSpPr>
            <a:spLocks noGrp="1"/>
          </p:cNvSpPr>
          <p:nvPr>
            <p:ph type="sldNum" sz="quarter" idx="12"/>
          </p:nvPr>
        </p:nvSpPr>
        <p:spPr/>
        <p:txBody>
          <a:bodyPr/>
          <a:lstStyle/>
          <a:p>
            <a:pPr>
              <a:defRPr/>
            </a:pPr>
            <a:fld id="{3FF2C605-4958-CF43-AA48-80339EFDB0AF}" type="slidenum">
              <a:rPr lang="en-US" smtClean="0"/>
              <a:pPr>
                <a:defRPr/>
              </a:pPr>
              <a:t>28</a:t>
            </a:fld>
            <a:endParaRPr lang="en-US"/>
          </a:p>
        </p:txBody>
      </p:sp>
      <p:pic>
        <p:nvPicPr>
          <p:cNvPr id="1026" name="Picture 2">
            <a:extLst>
              <a:ext uri="{FF2B5EF4-FFF2-40B4-BE49-F238E27FC236}">
                <a16:creationId xmlns:a16="http://schemas.microsoft.com/office/drawing/2014/main" id="{DDDF0DC7-0811-87A2-B79F-93AA7A5304D8}"/>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900749" y="2160495"/>
            <a:ext cx="4681651" cy="37553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54522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79B745-AE64-910E-F35B-AA9715713BE5}"/>
              </a:ext>
            </a:extLst>
          </p:cNvPr>
          <p:cNvSpPr>
            <a:spLocks noGrp="1"/>
          </p:cNvSpPr>
          <p:nvPr>
            <p:ph type="title"/>
          </p:nvPr>
        </p:nvSpPr>
        <p:spPr/>
        <p:txBody>
          <a:bodyPr/>
          <a:lstStyle/>
          <a:p>
            <a:r>
              <a:rPr lang="en-US" dirty="0"/>
              <a:t>Paper Project</a:t>
            </a:r>
          </a:p>
        </p:txBody>
      </p:sp>
      <p:sp>
        <p:nvSpPr>
          <p:cNvPr id="3" name="Content Placeholder 2">
            <a:extLst>
              <a:ext uri="{FF2B5EF4-FFF2-40B4-BE49-F238E27FC236}">
                <a16:creationId xmlns:a16="http://schemas.microsoft.com/office/drawing/2014/main" id="{4ABC7A7E-1BA0-6E57-9F62-DD920CC90484}"/>
              </a:ext>
            </a:extLst>
          </p:cNvPr>
          <p:cNvSpPr>
            <a:spLocks noGrp="1"/>
          </p:cNvSpPr>
          <p:nvPr>
            <p:ph idx="1"/>
          </p:nvPr>
        </p:nvSpPr>
        <p:spPr/>
        <p:txBody>
          <a:bodyPr/>
          <a:lstStyle/>
          <a:p>
            <a:r>
              <a:rPr lang="en-US" sz="2000" dirty="0"/>
              <a:t>Assigned papers uploaded to </a:t>
            </a:r>
            <a:r>
              <a:rPr lang="en-US" sz="2000" dirty="0" err="1"/>
              <a:t>moodle</a:t>
            </a:r>
            <a:r>
              <a:rPr lang="en-US" sz="2000" dirty="0"/>
              <a:t> with your name as a prefix</a:t>
            </a:r>
          </a:p>
          <a:p>
            <a:r>
              <a:rPr lang="en-US" sz="2000" dirty="0"/>
              <a:t>This will be a critical review of the paper, similar to what we do for QE2, but much shorter</a:t>
            </a:r>
          </a:p>
          <a:p>
            <a:r>
              <a:rPr lang="en-US" sz="2000" dirty="0"/>
              <a:t>Contextualize, summarize, and analyze</a:t>
            </a:r>
          </a:p>
          <a:p>
            <a:r>
              <a:rPr lang="en-US" sz="2000" dirty="0"/>
              <a:t>15-minute presentation that summarizes what was done in the paper, provides context on why it was done, and reviews what could or should have been done, or could be done next</a:t>
            </a:r>
          </a:p>
          <a:p>
            <a:r>
              <a:rPr lang="en-US" sz="2000" dirty="0"/>
              <a:t>All presentations will be submitted via </a:t>
            </a:r>
            <a:r>
              <a:rPr lang="en-US" sz="2000" dirty="0" err="1"/>
              <a:t>moodle</a:t>
            </a:r>
            <a:r>
              <a:rPr lang="en-US" sz="2000" dirty="0"/>
              <a:t>, due by end of the day on Mar. 3</a:t>
            </a:r>
          </a:p>
          <a:p>
            <a:r>
              <a:rPr lang="en-US" sz="2000" dirty="0"/>
              <a:t>Distance students will submit slides and a recording of their presentation</a:t>
            </a:r>
          </a:p>
          <a:p>
            <a:r>
              <a:rPr lang="en-US" sz="2000" dirty="0"/>
              <a:t>Presentations will take place in-class on Mar. 4 and Mar. 6</a:t>
            </a:r>
          </a:p>
          <a:p>
            <a:endParaRPr lang="en-US" sz="2000" dirty="0"/>
          </a:p>
        </p:txBody>
      </p:sp>
      <p:sp>
        <p:nvSpPr>
          <p:cNvPr id="4" name="Slide Number Placeholder 3">
            <a:extLst>
              <a:ext uri="{FF2B5EF4-FFF2-40B4-BE49-F238E27FC236}">
                <a16:creationId xmlns:a16="http://schemas.microsoft.com/office/drawing/2014/main" id="{7BFB001D-D207-416C-C057-9E0C24D887DA}"/>
              </a:ext>
            </a:extLst>
          </p:cNvPr>
          <p:cNvSpPr>
            <a:spLocks noGrp="1"/>
          </p:cNvSpPr>
          <p:nvPr>
            <p:ph type="sldNum" sz="quarter" idx="12"/>
          </p:nvPr>
        </p:nvSpPr>
        <p:spPr/>
        <p:txBody>
          <a:bodyPr/>
          <a:lstStyle/>
          <a:p>
            <a:pPr>
              <a:defRPr/>
            </a:pPr>
            <a:fld id="{3FF2C605-4958-CF43-AA48-80339EFDB0AF}" type="slidenum">
              <a:rPr lang="en-US" smtClean="0"/>
              <a:pPr>
                <a:defRPr/>
              </a:pPr>
              <a:t>3</a:t>
            </a:fld>
            <a:endParaRPr lang="en-US"/>
          </a:p>
        </p:txBody>
      </p:sp>
    </p:spTree>
    <p:extLst>
      <p:ext uri="{BB962C8B-B14F-4D97-AF65-F5344CB8AC3E}">
        <p14:creationId xmlns:p14="http://schemas.microsoft.com/office/powerpoint/2010/main" val="33479599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29CC1-34E4-A34F-8621-801D8886CE7C}"/>
              </a:ext>
            </a:extLst>
          </p:cNvPr>
          <p:cNvSpPr>
            <a:spLocks noGrp="1"/>
          </p:cNvSpPr>
          <p:nvPr>
            <p:ph type="title"/>
          </p:nvPr>
        </p:nvSpPr>
        <p:spPr>
          <a:xfrm>
            <a:off x="963084" y="1234721"/>
            <a:ext cx="10363200" cy="1362075"/>
          </a:xfrm>
        </p:spPr>
        <p:txBody>
          <a:bodyPr/>
          <a:lstStyle/>
          <a:p>
            <a:r>
              <a:rPr lang="en-US" dirty="0"/>
              <a:t>Material Property Evolution</a:t>
            </a:r>
          </a:p>
        </p:txBody>
      </p:sp>
      <p:sp>
        <p:nvSpPr>
          <p:cNvPr id="4" name="Slide Number Placeholder 3">
            <a:extLst>
              <a:ext uri="{FF2B5EF4-FFF2-40B4-BE49-F238E27FC236}">
                <a16:creationId xmlns:a16="http://schemas.microsoft.com/office/drawing/2014/main" id="{2BFF06B0-02C9-F34D-82A4-D2D5BBAF684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A6BD0F-ABBC-C14D-BC96-77BE126A748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384837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D4DDCB-8197-8943-9C05-9F481DECD4FF}"/>
              </a:ext>
            </a:extLst>
          </p:cNvPr>
          <p:cNvSpPr>
            <a:spLocks noGrp="1"/>
          </p:cNvSpPr>
          <p:nvPr>
            <p:ph type="title"/>
          </p:nvPr>
        </p:nvSpPr>
        <p:spPr/>
        <p:txBody>
          <a:bodyPr/>
          <a:lstStyle/>
          <a:p>
            <a:r>
              <a:rPr lang="en-US" dirty="0"/>
              <a:t>Dislocations are imperfections associated with a line of lattice sites (1D defect)</a:t>
            </a:r>
          </a:p>
        </p:txBody>
      </p:sp>
      <p:sp>
        <p:nvSpPr>
          <p:cNvPr id="3" name="Content Placeholder 2">
            <a:extLst>
              <a:ext uri="{FF2B5EF4-FFF2-40B4-BE49-F238E27FC236}">
                <a16:creationId xmlns:a16="http://schemas.microsoft.com/office/drawing/2014/main" id="{4976C1CA-E184-004B-87AB-FF3F5EA307BB}"/>
              </a:ext>
            </a:extLst>
          </p:cNvPr>
          <p:cNvSpPr>
            <a:spLocks noGrp="1"/>
          </p:cNvSpPr>
          <p:nvPr>
            <p:ph idx="1"/>
          </p:nvPr>
        </p:nvSpPr>
        <p:spPr>
          <a:xfrm>
            <a:off x="609600" y="2160495"/>
            <a:ext cx="5585012" cy="3965670"/>
          </a:xfrm>
        </p:spPr>
        <p:txBody>
          <a:bodyPr/>
          <a:lstStyle/>
          <a:p>
            <a:r>
              <a:rPr lang="en-US" dirty="0"/>
              <a:t>In a dislocation, an extra half plane of atoms is inserted into the lattice</a:t>
            </a:r>
          </a:p>
          <a:p>
            <a:r>
              <a:rPr lang="en-US" dirty="0"/>
              <a:t>When it moves, only a small number of bonds are broken at a time</a:t>
            </a:r>
          </a:p>
          <a:p>
            <a:r>
              <a:rPr lang="en-US" dirty="0"/>
              <a:t>Dislocation motion controls the plastic (permanent) deformation of crystalline materials</a:t>
            </a:r>
          </a:p>
          <a:p>
            <a:endParaRPr lang="en-US" dirty="0"/>
          </a:p>
        </p:txBody>
      </p:sp>
      <p:sp>
        <p:nvSpPr>
          <p:cNvPr id="4" name="Slide Number Placeholder 3">
            <a:extLst>
              <a:ext uri="{FF2B5EF4-FFF2-40B4-BE49-F238E27FC236}">
                <a16:creationId xmlns:a16="http://schemas.microsoft.com/office/drawing/2014/main" id="{3F5E58C7-A17D-134D-88FA-E884F519C8C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FF2C605-4958-CF43-AA48-80339EFDB0AF}"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5" name="Picture 5" descr="Perspective view of edgedislocation">
            <a:extLst>
              <a:ext uri="{FF2B5EF4-FFF2-40B4-BE49-F238E27FC236}">
                <a16:creationId xmlns:a16="http://schemas.microsoft.com/office/drawing/2014/main" id="{92C716BF-F207-4C4F-BC67-768F75CC8AB4}"/>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7463962" y="2160495"/>
            <a:ext cx="3233698" cy="28063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 name="Picture 5">
            <a:extLst>
              <a:ext uri="{FF2B5EF4-FFF2-40B4-BE49-F238E27FC236}">
                <a16:creationId xmlns:a16="http://schemas.microsoft.com/office/drawing/2014/main" id="{791F20B1-4C6B-7648-AA1B-B5303D962A9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276598" y="4966849"/>
            <a:ext cx="7330166" cy="1891151"/>
          </a:xfrm>
          <a:prstGeom prst="rect">
            <a:avLst/>
          </a:prstGeom>
        </p:spPr>
      </p:pic>
    </p:spTree>
    <p:extLst>
      <p:ext uri="{BB962C8B-B14F-4D97-AF65-F5344CB8AC3E}">
        <p14:creationId xmlns:p14="http://schemas.microsoft.com/office/powerpoint/2010/main" val="17570972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3A8795-CA10-7146-83ED-9B29A8DE3317}"/>
              </a:ext>
            </a:extLst>
          </p:cNvPr>
          <p:cNvSpPr>
            <a:spLocks noGrp="1"/>
          </p:cNvSpPr>
          <p:nvPr>
            <p:ph type="title"/>
          </p:nvPr>
        </p:nvSpPr>
        <p:spPr/>
        <p:txBody>
          <a:bodyPr/>
          <a:lstStyle/>
          <a:p>
            <a:r>
              <a:rPr lang="en-US" dirty="0"/>
              <a:t>Grain boundaries</a:t>
            </a:r>
          </a:p>
        </p:txBody>
      </p:sp>
      <p:sp>
        <p:nvSpPr>
          <p:cNvPr id="3" name="Content Placeholder 2">
            <a:extLst>
              <a:ext uri="{FF2B5EF4-FFF2-40B4-BE49-F238E27FC236}">
                <a16:creationId xmlns:a16="http://schemas.microsoft.com/office/drawing/2014/main" id="{04AC52E9-77B9-2B4D-9E16-74F03B9A7DCA}"/>
              </a:ext>
            </a:extLst>
          </p:cNvPr>
          <p:cNvSpPr>
            <a:spLocks noGrp="1"/>
          </p:cNvSpPr>
          <p:nvPr>
            <p:ph idx="1"/>
          </p:nvPr>
        </p:nvSpPr>
        <p:spPr>
          <a:xfrm>
            <a:off x="609600" y="2160495"/>
            <a:ext cx="5549153" cy="3965670"/>
          </a:xfrm>
        </p:spPr>
        <p:txBody>
          <a:bodyPr/>
          <a:lstStyle/>
          <a:p>
            <a:r>
              <a:rPr lang="en-US" dirty="0"/>
              <a:t>Materials are typically composed of various regions where the crystal lattice is oriented differently. These regions are called </a:t>
            </a:r>
            <a:r>
              <a:rPr lang="en-US" b="1" dirty="0"/>
              <a:t>grains</a:t>
            </a:r>
            <a:endParaRPr lang="en-US" dirty="0"/>
          </a:p>
          <a:p>
            <a:r>
              <a:rPr lang="en-US" dirty="0"/>
              <a:t>When two grains meet, there is a plane of atoms that do not follow the crystal lattice called a </a:t>
            </a:r>
            <a:r>
              <a:rPr lang="en-US" b="1" dirty="0"/>
              <a:t>grain boundary (2-D defect)</a:t>
            </a:r>
            <a:endParaRPr lang="en-US" dirty="0"/>
          </a:p>
          <a:p>
            <a:r>
              <a:rPr lang="en-US" dirty="0"/>
              <a:t>Most crystalline materials are polycrystalline, not single crystal</a:t>
            </a:r>
          </a:p>
          <a:p>
            <a:endParaRPr lang="en-US" dirty="0"/>
          </a:p>
        </p:txBody>
      </p:sp>
      <p:sp>
        <p:nvSpPr>
          <p:cNvPr id="4" name="Slide Number Placeholder 3">
            <a:extLst>
              <a:ext uri="{FF2B5EF4-FFF2-40B4-BE49-F238E27FC236}">
                <a16:creationId xmlns:a16="http://schemas.microsoft.com/office/drawing/2014/main" id="{7D341CCC-3101-7C43-86DE-9EF6B1629ED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FF2C605-4958-CF43-AA48-80339EFDB0AF}"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grpSp>
        <p:nvGrpSpPr>
          <p:cNvPr id="5" name="Group 4">
            <a:extLst>
              <a:ext uri="{FF2B5EF4-FFF2-40B4-BE49-F238E27FC236}">
                <a16:creationId xmlns:a16="http://schemas.microsoft.com/office/drawing/2014/main" id="{437F60CD-7AC2-D342-88AA-9EB584D5B2CF}"/>
              </a:ext>
            </a:extLst>
          </p:cNvPr>
          <p:cNvGrpSpPr/>
          <p:nvPr/>
        </p:nvGrpSpPr>
        <p:grpSpPr>
          <a:xfrm>
            <a:off x="7295258" y="2216150"/>
            <a:ext cx="4539490" cy="1815882"/>
            <a:chOff x="4546246" y="4977070"/>
            <a:chExt cx="4539490" cy="1815882"/>
          </a:xfrm>
        </p:grpSpPr>
        <p:pic>
          <p:nvPicPr>
            <p:cNvPr id="6" name="Picture 5">
              <a:extLst>
                <a:ext uri="{FF2B5EF4-FFF2-40B4-BE49-F238E27FC236}">
                  <a16:creationId xmlns:a16="http://schemas.microsoft.com/office/drawing/2014/main" id="{2235FCCB-71FA-1D46-96F8-91F1215C92BF}"/>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546246" y="4977070"/>
              <a:ext cx="2756892" cy="1745829"/>
            </a:xfrm>
            <a:prstGeom prst="rect">
              <a:avLst/>
            </a:prstGeom>
          </p:spPr>
        </p:pic>
        <p:sp>
          <p:nvSpPr>
            <p:cNvPr id="7" name="TextBox 6">
              <a:extLst>
                <a:ext uri="{FF2B5EF4-FFF2-40B4-BE49-F238E27FC236}">
                  <a16:creationId xmlns:a16="http://schemas.microsoft.com/office/drawing/2014/main" id="{ED4C3C27-BF36-6540-8222-32642F0D3B8D}"/>
                </a:ext>
              </a:extLst>
            </p:cNvPr>
            <p:cNvSpPr txBox="1"/>
            <p:nvPr/>
          </p:nvSpPr>
          <p:spPr>
            <a:xfrm>
              <a:off x="7396558" y="4977070"/>
              <a:ext cx="1689178" cy="181588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High-res transmission </a:t>
              </a:r>
              <a:r>
                <a:rPr kumimoji="0" lang="en-US" sz="1400" b="0" i="0" u="none" strike="noStrike" kern="1200" cap="none" spc="0" normalizeH="0" baseline="0" noProof="0" dirty="0" err="1">
                  <a:ln>
                    <a:noFill/>
                  </a:ln>
                  <a:solidFill>
                    <a:prstClr val="black"/>
                  </a:solidFill>
                  <a:effectLst/>
                  <a:uLnTx/>
                  <a:uFillTx/>
                  <a:latin typeface="Calibri"/>
                  <a:ea typeface="+mn-ea"/>
                  <a:cs typeface="+mn-cs"/>
                </a:rPr>
                <a:t>eleectron</a:t>
              </a:r>
              <a:r>
                <a:rPr kumimoji="0" lang="en-US" sz="1400" b="0" i="0" u="none" strike="noStrike" kern="1200" cap="none" spc="0" normalizeH="0" baseline="0" noProof="0" dirty="0">
                  <a:ln>
                    <a:noFill/>
                  </a:ln>
                  <a:solidFill>
                    <a:prstClr val="black"/>
                  </a:solidFill>
                  <a:effectLst/>
                  <a:uLnTx/>
                  <a:uFillTx/>
                  <a:latin typeface="Calibri"/>
                  <a:ea typeface="+mn-ea"/>
                  <a:cs typeface="+mn-cs"/>
                </a:rPr>
                <a:t> microscopy can also show individual atoms (palladium)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dirty="0" err="1">
                  <a:ln>
                    <a:noFill/>
                  </a:ln>
                  <a:solidFill>
                    <a:prstClr val="black"/>
                  </a:solidFill>
                  <a:effectLst/>
                  <a:uLnTx/>
                  <a:uFillTx/>
                  <a:latin typeface="Calibri"/>
                  <a:ea typeface="+mn-ea"/>
                  <a:cs typeface="+mn-cs"/>
                </a:rPr>
                <a:t>www.knmf.kit.edu</a:t>
              </a:r>
              <a:r>
                <a:rPr kumimoji="0" lang="en-US" sz="1400" b="0" i="1" u="none" strike="noStrike" kern="1200" cap="none" spc="0" normalizeH="0" baseline="0" noProof="0" dirty="0">
                  <a:ln>
                    <a:noFill/>
                  </a:ln>
                  <a:solidFill>
                    <a:prstClr val="black"/>
                  </a:solidFill>
                  <a:effectLst/>
                  <a:uLnTx/>
                  <a:uFillTx/>
                  <a:latin typeface="Calibri"/>
                  <a:ea typeface="+mn-ea"/>
                  <a:cs typeface="+mn-cs"/>
                </a:rPr>
                <a:t>/</a:t>
              </a:r>
              <a:r>
                <a:rPr kumimoji="0" lang="en-US" sz="1400" b="0" i="1" u="none" strike="noStrike" kern="1200" cap="none" spc="0" normalizeH="0" baseline="0" noProof="0" dirty="0" err="1">
                  <a:ln>
                    <a:noFill/>
                  </a:ln>
                  <a:solidFill>
                    <a:prstClr val="black"/>
                  </a:solidFill>
                  <a:effectLst/>
                  <a:uLnTx/>
                  <a:uFillTx/>
                  <a:latin typeface="Calibri"/>
                  <a:ea typeface="+mn-ea"/>
                  <a:cs typeface="+mn-cs"/>
                </a:rPr>
                <a:t>TEM.php</a:t>
              </a:r>
              <a:endParaRPr kumimoji="0" lang="en-US" sz="1400" b="0" i="1" u="none" strike="noStrike" kern="1200" cap="none" spc="0" normalizeH="0" baseline="0" noProof="0" dirty="0">
                <a:ln>
                  <a:noFill/>
                </a:ln>
                <a:solidFill>
                  <a:prstClr val="black"/>
                </a:solidFill>
                <a:effectLst/>
                <a:uLnTx/>
                <a:uFillTx/>
                <a:latin typeface="Calibri"/>
                <a:ea typeface="+mn-ea"/>
                <a:cs typeface="+mn-cs"/>
              </a:endParaRPr>
            </a:p>
          </p:txBody>
        </p:sp>
      </p:grpSp>
      <p:grpSp>
        <p:nvGrpSpPr>
          <p:cNvPr id="8" name="Group 7">
            <a:extLst>
              <a:ext uri="{FF2B5EF4-FFF2-40B4-BE49-F238E27FC236}">
                <a16:creationId xmlns:a16="http://schemas.microsoft.com/office/drawing/2014/main" id="{3A6E987F-69B8-904B-98D7-5489F6678E5E}"/>
              </a:ext>
            </a:extLst>
          </p:cNvPr>
          <p:cNvGrpSpPr/>
          <p:nvPr/>
        </p:nvGrpSpPr>
        <p:grpSpPr>
          <a:xfrm>
            <a:off x="8036683" y="4280476"/>
            <a:ext cx="2624363" cy="2218628"/>
            <a:chOff x="5454848" y="2985798"/>
            <a:chExt cx="2624363" cy="2218628"/>
          </a:xfrm>
        </p:grpSpPr>
        <p:pic>
          <p:nvPicPr>
            <p:cNvPr id="9" name="Picture 8">
              <a:extLst>
                <a:ext uri="{FF2B5EF4-FFF2-40B4-BE49-F238E27FC236}">
                  <a16:creationId xmlns:a16="http://schemas.microsoft.com/office/drawing/2014/main" id="{89431338-E8C2-D142-A7C8-E4C948BEA40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627715" y="2985798"/>
              <a:ext cx="2119260" cy="1695408"/>
            </a:xfrm>
            <a:prstGeom prst="rect">
              <a:avLst/>
            </a:prstGeom>
          </p:spPr>
        </p:pic>
        <p:sp>
          <p:nvSpPr>
            <p:cNvPr id="10" name="TextBox 9">
              <a:extLst>
                <a:ext uri="{FF2B5EF4-FFF2-40B4-BE49-F238E27FC236}">
                  <a16:creationId xmlns:a16="http://schemas.microsoft.com/office/drawing/2014/main" id="{F1C2482D-1D9E-0442-A2B6-37978F2E5806}"/>
                </a:ext>
              </a:extLst>
            </p:cNvPr>
            <p:cNvSpPr txBox="1"/>
            <p:nvPr/>
          </p:nvSpPr>
          <p:spPr>
            <a:xfrm>
              <a:off x="5454848" y="4681206"/>
              <a:ext cx="2624363"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Atomistic simulation of grain boundaries in 3D</a:t>
              </a:r>
              <a:endParaRPr kumimoji="0" lang="en-US" sz="1400" b="0" i="1" u="none" strike="noStrike" kern="1200" cap="none" spc="0" normalizeH="0" baseline="0" noProof="0" dirty="0">
                <a:ln>
                  <a:noFill/>
                </a:ln>
                <a:solidFill>
                  <a:prstClr val="black"/>
                </a:solidFill>
                <a:effectLst/>
                <a:uLnTx/>
                <a:uFillTx/>
                <a:latin typeface="Calibri"/>
                <a:ea typeface="+mn-ea"/>
                <a:cs typeface="+mn-cs"/>
              </a:endParaRPr>
            </a:p>
          </p:txBody>
        </p:sp>
      </p:grpSp>
    </p:spTree>
    <p:extLst>
      <p:ext uri="{BB962C8B-B14F-4D97-AF65-F5344CB8AC3E}">
        <p14:creationId xmlns:p14="http://schemas.microsoft.com/office/powerpoint/2010/main" val="11163663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FE3458-F86E-B349-B526-D77FDE4A4A29}"/>
              </a:ext>
            </a:extLst>
          </p:cNvPr>
          <p:cNvSpPr>
            <a:spLocks noGrp="1"/>
          </p:cNvSpPr>
          <p:nvPr>
            <p:ph type="title"/>
          </p:nvPr>
        </p:nvSpPr>
        <p:spPr/>
        <p:txBody>
          <a:bodyPr/>
          <a:lstStyle/>
          <a:p>
            <a:r>
              <a:rPr lang="en-US" dirty="0"/>
              <a:t>Metals are often cast, and polycrystals naturally form during casting</a:t>
            </a:r>
          </a:p>
        </p:txBody>
      </p:sp>
      <p:sp>
        <p:nvSpPr>
          <p:cNvPr id="4" name="Slide Number Placeholder 3">
            <a:extLst>
              <a:ext uri="{FF2B5EF4-FFF2-40B4-BE49-F238E27FC236}">
                <a16:creationId xmlns:a16="http://schemas.microsoft.com/office/drawing/2014/main" id="{F3F08A1C-57BD-B848-B5C0-3E6E08B5C03E}"/>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FF2C605-4958-CF43-AA48-80339EFDB0AF}"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5" name="Al20Cu_equiaxed.mov">
            <a:hlinkClick r:id="" action="ppaction://media"/>
            <a:extLst>
              <a:ext uri="{FF2B5EF4-FFF2-40B4-BE49-F238E27FC236}">
                <a16:creationId xmlns:a16="http://schemas.microsoft.com/office/drawing/2014/main" id="{AA4DEC58-AF50-9144-9622-C3871AF2CA0D}"/>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555598" y="2496884"/>
            <a:ext cx="4958275" cy="3718706"/>
          </a:xfrm>
          <a:prstGeom prst="rect">
            <a:avLst/>
          </a:prstGeom>
        </p:spPr>
      </p:pic>
      <p:pic>
        <p:nvPicPr>
          <p:cNvPr id="6" name="Solidification_Al8Cu.avi">
            <a:hlinkClick r:id="" action="ppaction://media"/>
            <a:extLst>
              <a:ext uri="{FF2B5EF4-FFF2-40B4-BE49-F238E27FC236}">
                <a16:creationId xmlns:a16="http://schemas.microsoft.com/office/drawing/2014/main" id="{0AB76A86-0B1F-C04E-B2FE-E62D2069284A}"/>
              </a:ext>
            </a:extLst>
          </p:cNvPr>
          <p:cNvPicPr>
            <a:picLocks noChangeAspect="1"/>
          </p:cNvPicPr>
          <p:nvPr>
            <a:videoFile r:link="rId4"/>
            <p:extLst>
              <p:ext uri="{DAA4B4D4-6D71-4841-9C94-3DE7FCFB9230}">
                <p14:media xmlns:p14="http://schemas.microsoft.com/office/powerpoint/2010/main" r:embed="rId3"/>
              </p:ext>
            </p:extLst>
          </p:nvPr>
        </p:nvPicPr>
        <p:blipFill>
          <a:blip r:embed="rId7"/>
          <a:stretch>
            <a:fillRect/>
          </a:stretch>
        </p:blipFill>
        <p:spPr>
          <a:xfrm>
            <a:off x="6733821" y="2348793"/>
            <a:ext cx="4007558" cy="4007558"/>
          </a:xfrm>
          <a:prstGeom prst="rect">
            <a:avLst/>
          </a:prstGeom>
        </p:spPr>
      </p:pic>
    </p:spTree>
    <p:extLst>
      <p:ext uri="{BB962C8B-B14F-4D97-AF65-F5344CB8AC3E}">
        <p14:creationId xmlns:p14="http://schemas.microsoft.com/office/powerpoint/2010/main" val="110150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0016"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3142"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11" restart="whenNotActive" fill="hold" evtFilter="cancelBubble" nodeType="interactiveSeq">
                <p:stCondLst>
                  <p:cond evt="onClick" delay="0">
                    <p:tgtEl>
                      <p:spTgt spid="5"/>
                    </p:tgtEl>
                  </p:cond>
                </p:stCondLst>
                <p:endSync evt="end" delay="0">
                  <p:rtn val="all"/>
                </p:endSync>
                <p:childTnLst>
                  <p:par>
                    <p:cTn id="12" fill="hold">
                      <p:stCondLst>
                        <p:cond delay="0"/>
                      </p:stCondLst>
                      <p:childTnLst>
                        <p:par>
                          <p:cTn id="13" fill="hold">
                            <p:stCondLst>
                              <p:cond delay="0"/>
                            </p:stCondLst>
                            <p:childTnLst>
                              <p:par>
                                <p:cTn id="14" presetID="2" presetClass="mediacall" presetSubtype="0" fill="hold" nodeType="clickEffect">
                                  <p:stCondLst>
                                    <p:cond delay="0"/>
                                  </p:stCondLst>
                                  <p:childTnLst>
                                    <p:cmd type="call" cmd="togglePause">
                                      <p:cBhvr>
                                        <p:cTn id="15" dur="1" fill="hold"/>
                                        <p:tgtEl>
                                          <p:spTgt spid="5"/>
                                        </p:tgtEl>
                                      </p:cBhvr>
                                    </p:cmd>
                                  </p:childTnLst>
                                </p:cTn>
                              </p:par>
                            </p:childTnLst>
                          </p:cTn>
                        </p:par>
                      </p:childTnLst>
                    </p:cTn>
                  </p:par>
                </p:childTnLst>
              </p:cTn>
              <p:nextCondLst>
                <p:cond evt="onClick" delay="0">
                  <p:tgtEl>
                    <p:spTgt spid="5"/>
                  </p:tgtEl>
                </p:cond>
              </p:nextCondLst>
            </p:seq>
            <p:seq concurrent="1" nextAc="seek">
              <p:cTn id="16" restart="whenNotActive" fill="hold" evtFilter="cancelBubble" nodeType="interactiveSeq">
                <p:stCondLst>
                  <p:cond evt="onClick" delay="0">
                    <p:tgtEl>
                      <p:spTgt spid="6"/>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6"/>
                                        </p:tgtEl>
                                      </p:cBhvr>
                                    </p:cmd>
                                  </p:childTnLst>
                                </p:cTn>
                              </p:par>
                            </p:childTnLst>
                          </p:cTn>
                        </p:par>
                      </p:childTnLst>
                    </p:cTn>
                  </p:par>
                </p:childTnLst>
              </p:cTn>
              <p:nextCondLst>
                <p:cond evt="onClick" delay="0">
                  <p:tgtEl>
                    <p:spTgt spid="6"/>
                  </p:tgtEl>
                </p:cond>
              </p:nextCondLst>
            </p:seq>
            <p:video>
              <p:cMediaNode vol="80000">
                <p:cTn id="21" fill="hold" display="0">
                  <p:stCondLst>
                    <p:cond delay="indefinite"/>
                  </p:stCondLst>
                </p:cTn>
                <p:tgtEl>
                  <p:spTgt spid="5"/>
                </p:tgtEl>
              </p:cMediaNode>
            </p:video>
            <p:video>
              <p:cMediaNode vol="80000">
                <p:cTn id="22" fill="hold" display="0">
                  <p:stCondLst>
                    <p:cond delay="indefinite"/>
                  </p:stCondLst>
                </p:cTn>
                <p:tgtEl>
                  <p:spTgt spid="6"/>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6F3D16-CED9-1A48-94D7-93804C423AA8}"/>
              </a:ext>
            </a:extLst>
          </p:cNvPr>
          <p:cNvSpPr>
            <a:spLocks noGrp="1"/>
          </p:cNvSpPr>
          <p:nvPr>
            <p:ph type="title"/>
          </p:nvPr>
        </p:nvSpPr>
        <p:spPr/>
        <p:txBody>
          <a:bodyPr/>
          <a:lstStyle/>
          <a:p>
            <a:r>
              <a:rPr lang="en-US" dirty="0"/>
              <a:t>Polycrystals naturally form during casting</a:t>
            </a:r>
          </a:p>
        </p:txBody>
      </p:sp>
      <p:sp>
        <p:nvSpPr>
          <p:cNvPr id="3" name="Content Placeholder 2">
            <a:extLst>
              <a:ext uri="{FF2B5EF4-FFF2-40B4-BE49-F238E27FC236}">
                <a16:creationId xmlns:a16="http://schemas.microsoft.com/office/drawing/2014/main" id="{04C63DA9-820E-1C47-88BE-B8102AF01731}"/>
              </a:ext>
            </a:extLst>
          </p:cNvPr>
          <p:cNvSpPr>
            <a:spLocks noGrp="1"/>
          </p:cNvSpPr>
          <p:nvPr>
            <p:ph idx="1"/>
          </p:nvPr>
        </p:nvSpPr>
        <p:spPr>
          <a:xfrm>
            <a:off x="609600" y="2160495"/>
            <a:ext cx="10972800" cy="1980581"/>
          </a:xfrm>
        </p:spPr>
        <p:txBody>
          <a:bodyPr/>
          <a:lstStyle/>
          <a:p>
            <a:r>
              <a:rPr lang="en-US" dirty="0"/>
              <a:t>Solidification begins in different regions of the melt, each with a different orientation</a:t>
            </a:r>
          </a:p>
          <a:p>
            <a:r>
              <a:rPr lang="en-US" dirty="0"/>
              <a:t>Once the different regions meet, grain boundaries form between them</a:t>
            </a:r>
          </a:p>
          <a:p>
            <a:endParaRPr lang="en-US" dirty="0"/>
          </a:p>
          <a:p>
            <a:endParaRPr lang="en-US" dirty="0"/>
          </a:p>
        </p:txBody>
      </p:sp>
      <p:sp>
        <p:nvSpPr>
          <p:cNvPr id="4" name="Slide Number Placeholder 3">
            <a:extLst>
              <a:ext uri="{FF2B5EF4-FFF2-40B4-BE49-F238E27FC236}">
                <a16:creationId xmlns:a16="http://schemas.microsoft.com/office/drawing/2014/main" id="{CACAB201-57AA-6243-A78B-75820C24A50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FF2C605-4958-CF43-AA48-80339EFDB0AF}"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5" name="Picture 4">
            <a:extLst>
              <a:ext uri="{FF2B5EF4-FFF2-40B4-BE49-F238E27FC236}">
                <a16:creationId xmlns:a16="http://schemas.microsoft.com/office/drawing/2014/main" id="{020225B4-A3FA-A84C-A7D5-F797265CC6EE}"/>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b="-3727"/>
          <a:stretch/>
        </p:blipFill>
        <p:spPr>
          <a:xfrm>
            <a:off x="1524000" y="3954698"/>
            <a:ext cx="9144000" cy="2107096"/>
          </a:xfrm>
          <a:prstGeom prst="rect">
            <a:avLst/>
          </a:prstGeom>
        </p:spPr>
      </p:pic>
    </p:spTree>
    <p:extLst>
      <p:ext uri="{BB962C8B-B14F-4D97-AF65-F5344CB8AC3E}">
        <p14:creationId xmlns:p14="http://schemas.microsoft.com/office/powerpoint/2010/main" val="13293866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1402F7-2D31-1143-8F48-9D89CBE49A1F}"/>
              </a:ext>
            </a:extLst>
          </p:cNvPr>
          <p:cNvSpPr>
            <a:spLocks noGrp="1"/>
          </p:cNvSpPr>
          <p:nvPr>
            <p:ph type="title"/>
          </p:nvPr>
        </p:nvSpPr>
        <p:spPr/>
        <p:txBody>
          <a:bodyPr/>
          <a:lstStyle/>
          <a:p>
            <a:r>
              <a:rPr lang="en-US" dirty="0"/>
              <a:t>Ceramic sintering</a:t>
            </a:r>
          </a:p>
        </p:txBody>
      </p:sp>
      <p:sp>
        <p:nvSpPr>
          <p:cNvPr id="3" name="Content Placeholder 2">
            <a:extLst>
              <a:ext uri="{FF2B5EF4-FFF2-40B4-BE49-F238E27FC236}">
                <a16:creationId xmlns:a16="http://schemas.microsoft.com/office/drawing/2014/main" id="{39CD1E36-79B2-E043-B3F4-43F97E84A79A}"/>
              </a:ext>
            </a:extLst>
          </p:cNvPr>
          <p:cNvSpPr>
            <a:spLocks noGrp="1"/>
          </p:cNvSpPr>
          <p:nvPr>
            <p:ph idx="1"/>
          </p:nvPr>
        </p:nvSpPr>
        <p:spPr>
          <a:xfrm>
            <a:off x="609600" y="2160495"/>
            <a:ext cx="4511040" cy="3965670"/>
          </a:xfrm>
        </p:spPr>
        <p:txBody>
          <a:bodyPr>
            <a:normAutofit fontScale="92500" lnSpcReduction="10000"/>
          </a:bodyPr>
          <a:lstStyle/>
          <a:p>
            <a:r>
              <a:rPr lang="en-US" dirty="0"/>
              <a:t>Ceramics are typically sintered, and polycrystals also naturally form from sintering</a:t>
            </a:r>
          </a:p>
          <a:p>
            <a:r>
              <a:rPr lang="en-US" dirty="0"/>
              <a:t>In sintering, powders are compacted at high temperature</a:t>
            </a:r>
          </a:p>
          <a:p>
            <a:r>
              <a:rPr lang="en-US" dirty="0"/>
              <a:t>The particles are each oriented differently, and as they fuse, grain boundaries form</a:t>
            </a:r>
          </a:p>
          <a:p>
            <a:r>
              <a:rPr lang="en-US" dirty="0"/>
              <a:t>The differences between the grain orientations result in the grain boundary</a:t>
            </a:r>
          </a:p>
          <a:p>
            <a:endParaRPr lang="en-US" dirty="0"/>
          </a:p>
        </p:txBody>
      </p:sp>
      <p:sp>
        <p:nvSpPr>
          <p:cNvPr id="4" name="Slide Number Placeholder 3">
            <a:extLst>
              <a:ext uri="{FF2B5EF4-FFF2-40B4-BE49-F238E27FC236}">
                <a16:creationId xmlns:a16="http://schemas.microsoft.com/office/drawing/2014/main" id="{89904BF5-C174-FE4D-9105-B111041BDE7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FF2C605-4958-CF43-AA48-80339EFDB0AF}"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5" name="Picture 4">
            <a:extLst>
              <a:ext uri="{FF2B5EF4-FFF2-40B4-BE49-F238E27FC236}">
                <a16:creationId xmlns:a16="http://schemas.microsoft.com/office/drawing/2014/main" id="{B8D165AE-CEA9-C749-A8F1-A6638F293C14}"/>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007731" y="2163838"/>
            <a:ext cx="6947093" cy="1998588"/>
          </a:xfrm>
          <a:prstGeom prst="rect">
            <a:avLst/>
          </a:prstGeom>
        </p:spPr>
      </p:pic>
      <p:pic>
        <p:nvPicPr>
          <p:cNvPr id="6" name="Picture 5">
            <a:extLst>
              <a:ext uri="{FF2B5EF4-FFF2-40B4-BE49-F238E27FC236}">
                <a16:creationId xmlns:a16="http://schemas.microsoft.com/office/drawing/2014/main" id="{A43B3042-8D15-AD49-8EBB-9355632B4504}"/>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5398489" y="4700364"/>
            <a:ext cx="3142876" cy="1646574"/>
          </a:xfrm>
          <a:prstGeom prst="rect">
            <a:avLst/>
          </a:prstGeom>
        </p:spPr>
      </p:pic>
      <p:pic>
        <p:nvPicPr>
          <p:cNvPr id="7" name="Picture 6">
            <a:extLst>
              <a:ext uri="{FF2B5EF4-FFF2-40B4-BE49-F238E27FC236}">
                <a16:creationId xmlns:a16="http://schemas.microsoft.com/office/drawing/2014/main" id="{D1BF6F37-5B02-324B-BC6E-31DC65010288}"/>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8847046" y="4357763"/>
            <a:ext cx="2398070" cy="2060115"/>
          </a:xfrm>
          <a:prstGeom prst="rect">
            <a:avLst/>
          </a:prstGeom>
        </p:spPr>
      </p:pic>
    </p:spTree>
    <p:extLst>
      <p:ext uri="{BB962C8B-B14F-4D97-AF65-F5344CB8AC3E}">
        <p14:creationId xmlns:p14="http://schemas.microsoft.com/office/powerpoint/2010/main" val="3989236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NCStateU-horizontal-left-logo">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6402</TotalTime>
  <Words>1789</Words>
  <Application>Microsoft Macintosh PowerPoint</Application>
  <PresentationFormat>Widescreen</PresentationFormat>
  <Paragraphs>190</Paragraphs>
  <Slides>28</Slides>
  <Notes>1</Notes>
  <HiddenSlides>0</HiddenSlides>
  <MMClips>2</MMClips>
  <ScaleCrop>false</ScaleCrop>
  <HeadingPairs>
    <vt:vector size="8" baseType="variant">
      <vt:variant>
        <vt:lpstr>Fonts Used</vt:lpstr>
      </vt:variant>
      <vt:variant>
        <vt:i4>4</vt:i4>
      </vt:variant>
      <vt:variant>
        <vt:lpstr>Theme</vt:lpstr>
      </vt:variant>
      <vt:variant>
        <vt:i4>2</vt:i4>
      </vt:variant>
      <vt:variant>
        <vt:lpstr>Embedded OLE Servers</vt:lpstr>
      </vt:variant>
      <vt:variant>
        <vt:i4>1</vt:i4>
      </vt:variant>
      <vt:variant>
        <vt:lpstr>Slide Titles</vt:lpstr>
      </vt:variant>
      <vt:variant>
        <vt:i4>28</vt:i4>
      </vt:variant>
    </vt:vector>
  </HeadingPairs>
  <TitlesOfParts>
    <vt:vector size="35" baseType="lpstr">
      <vt:lpstr>Arial</vt:lpstr>
      <vt:lpstr>Calibri</vt:lpstr>
      <vt:lpstr>Calibri Light</vt:lpstr>
      <vt:lpstr>Cambria Math</vt:lpstr>
      <vt:lpstr>Office Theme</vt:lpstr>
      <vt:lpstr>NCStateU-horizontal-left-logo</vt:lpstr>
      <vt:lpstr>Equation</vt:lpstr>
      <vt:lpstr>Nuclear Fuel Performance</vt:lpstr>
      <vt:lpstr>Last Time</vt:lpstr>
      <vt:lpstr>Paper Project</vt:lpstr>
      <vt:lpstr>Material Property Evolution</vt:lpstr>
      <vt:lpstr>Dislocations are imperfections associated with a line of lattice sites (1D defect)</vt:lpstr>
      <vt:lpstr>Grain boundaries</vt:lpstr>
      <vt:lpstr>Metals are often cast, and polycrystals naturally form during casting</vt:lpstr>
      <vt:lpstr>Polycrystals naturally form during casting</vt:lpstr>
      <vt:lpstr>Ceramic sintering</vt:lpstr>
      <vt:lpstr>Distribution of grain sizes</vt:lpstr>
      <vt:lpstr>3D Defects</vt:lpstr>
      <vt:lpstr>Microstructure</vt:lpstr>
      <vt:lpstr>Material processing</vt:lpstr>
      <vt:lpstr>Material processing</vt:lpstr>
      <vt:lpstr>Material processing</vt:lpstr>
      <vt:lpstr>Summary</vt:lpstr>
      <vt:lpstr>UO2 Radiation effects</vt:lpstr>
      <vt:lpstr>Radiation Damage</vt:lpstr>
      <vt:lpstr>Loop Formation</vt:lpstr>
      <vt:lpstr>Voids</vt:lpstr>
      <vt:lpstr>Radiation Effects</vt:lpstr>
      <vt:lpstr>Thermal Conductivity Degradation</vt:lpstr>
      <vt:lpstr>Thermal Conductivity Degradation</vt:lpstr>
      <vt:lpstr>UO2 Thermal Conductivity</vt:lpstr>
      <vt:lpstr>UO2 Thermal Conductivity</vt:lpstr>
      <vt:lpstr>UO2 Thermal Conductivity</vt:lpstr>
      <vt:lpstr>UO2 Thermal Conductivity</vt:lpstr>
      <vt:lpstr>MOOSE/BISON Models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Exam 1 is in the books</dc:title>
  <dc:creator>Benjamin Beeler</dc:creator>
  <cp:lastModifiedBy>Benjamin Beeler</cp:lastModifiedBy>
  <cp:revision>101</cp:revision>
  <dcterms:created xsi:type="dcterms:W3CDTF">2020-02-03T20:17:36Z</dcterms:created>
  <dcterms:modified xsi:type="dcterms:W3CDTF">2025-02-13T22:20:47Z</dcterms:modified>
</cp:coreProperties>
</file>